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02" r:id="rId2"/>
    <p:sldId id="298" r:id="rId3"/>
    <p:sldId id="299" r:id="rId4"/>
    <p:sldId id="291" r:id="rId5"/>
    <p:sldId id="292" r:id="rId6"/>
    <p:sldId id="303" r:id="rId7"/>
    <p:sldId id="304" r:id="rId8"/>
    <p:sldId id="294" r:id="rId9"/>
    <p:sldId id="301" r:id="rId10"/>
    <p:sldId id="295" r:id="rId11"/>
    <p:sldId id="296" r:id="rId12"/>
    <p:sldId id="297" r:id="rId13"/>
    <p:sldId id="256" r:id="rId14"/>
    <p:sldId id="259" r:id="rId15"/>
    <p:sldId id="261" r:id="rId16"/>
    <p:sldId id="265" r:id="rId17"/>
    <p:sldId id="274" r:id="rId18"/>
    <p:sldId id="275" r:id="rId19"/>
    <p:sldId id="276" r:id="rId20"/>
    <p:sldId id="283" r:id="rId21"/>
    <p:sldId id="284" r:id="rId22"/>
    <p:sldId id="285" r:id="rId23"/>
    <p:sldId id="287" r:id="rId24"/>
    <p:sldId id="288" r:id="rId25"/>
    <p:sldId id="289" r:id="rId26"/>
    <p:sldId id="290" r:id="rId27"/>
  </p:sldIdLst>
  <p:sldSz cx="10080625" cy="7559675"/>
  <p:notesSz cx="7559675" cy="106918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17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31" autoAdjust="0"/>
    <p:restoredTop sz="94660"/>
  </p:normalViewPr>
  <p:slideViewPr>
    <p:cSldViewPr snapToGrid="0">
      <p:cViewPr varScale="1">
        <p:scale>
          <a:sx n="71" d="100"/>
          <a:sy n="71" d="100"/>
        </p:scale>
        <p:origin x="1044" y="240"/>
      </p:cViewPr>
      <p:guideLst>
        <p:guide orient="horz" pos="2381"/>
        <p:guide pos="31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301320"/>
            <a:ext cx="9072000" cy="1261800"/>
          </a:xfrm>
          <a:prstGeom prst="rect">
            <a:avLst/>
          </a:prstGeom>
        </p:spPr>
        <p:txBody>
          <a:bodyPr lIns="0" tIns="0" rIns="0" bIns="0" anchor="ctr">
            <a:noAutofit/>
          </a:bodyPr>
          <a:lstStyle/>
          <a:p>
            <a:pPr algn="ctr"/>
            <a:endParaRPr lang="el-GR" sz="4400" b="0" strike="noStrike" spc="-1">
              <a:latin typeface="Arial"/>
            </a:endParaRPr>
          </a:p>
        </p:txBody>
      </p:sp>
      <p:sp>
        <p:nvSpPr>
          <p:cNvPr id="24" name="PlaceHolder 2"/>
          <p:cNvSpPr>
            <a:spLocks noGrp="1"/>
          </p:cNvSpPr>
          <p:nvPr>
            <p:ph type="body"/>
          </p:nvPr>
        </p:nvSpPr>
        <p:spPr>
          <a:xfrm>
            <a:off x="504000" y="1768680"/>
            <a:ext cx="9072000" cy="2090880"/>
          </a:xfrm>
          <a:prstGeom prst="rect">
            <a:avLst/>
          </a:prstGeom>
        </p:spPr>
        <p:txBody>
          <a:bodyPr lIns="0" tIns="0" rIns="0" bIns="0">
            <a:normAutofit/>
          </a:bodyPr>
          <a:lstStyle/>
          <a:p>
            <a:endParaRPr lang="el-GR" sz="3200" b="0" strike="noStrike" spc="-1">
              <a:latin typeface="Arial"/>
            </a:endParaRPr>
          </a:p>
        </p:txBody>
      </p:sp>
      <p:sp>
        <p:nvSpPr>
          <p:cNvPr id="25" name="PlaceHolder 3"/>
          <p:cNvSpPr>
            <a:spLocks noGrp="1"/>
          </p:cNvSpPr>
          <p:nvPr>
            <p:ph type="body"/>
          </p:nvPr>
        </p:nvSpPr>
        <p:spPr>
          <a:xfrm>
            <a:off x="504000" y="4058640"/>
            <a:ext cx="9072000" cy="2090880"/>
          </a:xfrm>
          <a:prstGeom prst="rect">
            <a:avLst/>
          </a:prstGeom>
        </p:spPr>
        <p:txBody>
          <a:bodyPr lIns="0" tIns="0" rIns="0" bIns="0">
            <a:normAutofit/>
          </a:bodyPr>
          <a:lstStyle/>
          <a:p>
            <a:endParaRPr lang="el-GR"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2000" cy="1261800"/>
          </a:xfrm>
          <a:prstGeom prst="rect">
            <a:avLst/>
          </a:prstGeom>
        </p:spPr>
        <p:txBody>
          <a:bodyPr lIns="0" tIns="0" rIns="0" bIns="0" anchor="ctr">
            <a:noAutofit/>
          </a:bodyPr>
          <a:lstStyle/>
          <a:p>
            <a:pPr algn="ctr"/>
            <a:endParaRPr lang="el-GR" sz="4400" b="0" strike="noStrike" spc="-1">
              <a:latin typeface="Arial"/>
            </a:endParaRPr>
          </a:p>
        </p:txBody>
      </p:sp>
      <p:sp>
        <p:nvSpPr>
          <p:cNvPr id="27" name="PlaceHolder 2"/>
          <p:cNvSpPr>
            <a:spLocks noGrp="1"/>
          </p:cNvSpPr>
          <p:nvPr>
            <p:ph type="body"/>
          </p:nvPr>
        </p:nvSpPr>
        <p:spPr>
          <a:xfrm>
            <a:off x="504000" y="1768680"/>
            <a:ext cx="4426920" cy="2090880"/>
          </a:xfrm>
          <a:prstGeom prst="rect">
            <a:avLst/>
          </a:prstGeom>
        </p:spPr>
        <p:txBody>
          <a:bodyPr lIns="0" tIns="0" rIns="0" bIns="0">
            <a:normAutofit/>
          </a:bodyPr>
          <a:lstStyle/>
          <a:p>
            <a:endParaRPr lang="el-GR" sz="3200" b="0" strike="noStrike" spc="-1">
              <a:latin typeface="Arial"/>
            </a:endParaRPr>
          </a:p>
        </p:txBody>
      </p:sp>
      <p:sp>
        <p:nvSpPr>
          <p:cNvPr id="28" name="PlaceHolder 3"/>
          <p:cNvSpPr>
            <a:spLocks noGrp="1"/>
          </p:cNvSpPr>
          <p:nvPr>
            <p:ph type="body"/>
          </p:nvPr>
        </p:nvSpPr>
        <p:spPr>
          <a:xfrm>
            <a:off x="5152680" y="1768680"/>
            <a:ext cx="4426920" cy="2090880"/>
          </a:xfrm>
          <a:prstGeom prst="rect">
            <a:avLst/>
          </a:prstGeom>
        </p:spPr>
        <p:txBody>
          <a:bodyPr lIns="0" tIns="0" rIns="0" bIns="0">
            <a:normAutofit/>
          </a:bodyPr>
          <a:lstStyle/>
          <a:p>
            <a:endParaRPr lang="el-GR" sz="3200" b="0" strike="noStrike" spc="-1">
              <a:latin typeface="Arial"/>
            </a:endParaRPr>
          </a:p>
        </p:txBody>
      </p:sp>
      <p:sp>
        <p:nvSpPr>
          <p:cNvPr id="29" name="PlaceHolder 4"/>
          <p:cNvSpPr>
            <a:spLocks noGrp="1"/>
          </p:cNvSpPr>
          <p:nvPr>
            <p:ph type="body"/>
          </p:nvPr>
        </p:nvSpPr>
        <p:spPr>
          <a:xfrm>
            <a:off x="504000" y="4058640"/>
            <a:ext cx="4426920" cy="2090880"/>
          </a:xfrm>
          <a:prstGeom prst="rect">
            <a:avLst/>
          </a:prstGeom>
        </p:spPr>
        <p:txBody>
          <a:bodyPr lIns="0" tIns="0" rIns="0" bIns="0">
            <a:normAutofit/>
          </a:bodyPr>
          <a:lstStyle/>
          <a:p>
            <a:endParaRPr lang="el-GR" sz="3200" b="0" strike="noStrike" spc="-1">
              <a:latin typeface="Arial"/>
            </a:endParaRPr>
          </a:p>
        </p:txBody>
      </p:sp>
      <p:sp>
        <p:nvSpPr>
          <p:cNvPr id="30" name="PlaceHolder 5"/>
          <p:cNvSpPr>
            <a:spLocks noGrp="1"/>
          </p:cNvSpPr>
          <p:nvPr>
            <p:ph type="body"/>
          </p:nvPr>
        </p:nvSpPr>
        <p:spPr>
          <a:xfrm>
            <a:off x="5152680" y="4058640"/>
            <a:ext cx="4426920" cy="2090880"/>
          </a:xfrm>
          <a:prstGeom prst="rect">
            <a:avLst/>
          </a:prstGeom>
        </p:spPr>
        <p:txBody>
          <a:bodyPr lIns="0" tIns="0" rIns="0" bIns="0">
            <a:normAutofit/>
          </a:bodyPr>
          <a:lstStyle/>
          <a:p>
            <a:endParaRPr lang="el-GR"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301320"/>
            <a:ext cx="9072000" cy="1261800"/>
          </a:xfrm>
          <a:prstGeom prst="rect">
            <a:avLst/>
          </a:prstGeom>
        </p:spPr>
        <p:txBody>
          <a:bodyPr lIns="0" tIns="0" rIns="0" bIns="0" anchor="ctr">
            <a:noAutofit/>
          </a:bodyPr>
          <a:lstStyle/>
          <a:p>
            <a:pPr algn="ctr"/>
            <a:endParaRPr lang="el-GR" sz="4400" b="0" strike="noStrike" spc="-1">
              <a:latin typeface="Arial"/>
            </a:endParaRPr>
          </a:p>
        </p:txBody>
      </p:sp>
      <p:sp>
        <p:nvSpPr>
          <p:cNvPr id="32" name="PlaceHolder 2"/>
          <p:cNvSpPr>
            <a:spLocks noGrp="1"/>
          </p:cNvSpPr>
          <p:nvPr>
            <p:ph type="body"/>
          </p:nvPr>
        </p:nvSpPr>
        <p:spPr>
          <a:xfrm>
            <a:off x="504000" y="1768680"/>
            <a:ext cx="2921040" cy="2090880"/>
          </a:xfrm>
          <a:prstGeom prst="rect">
            <a:avLst/>
          </a:prstGeom>
        </p:spPr>
        <p:txBody>
          <a:bodyPr lIns="0" tIns="0" rIns="0" bIns="0">
            <a:normAutofit/>
          </a:bodyPr>
          <a:lstStyle/>
          <a:p>
            <a:endParaRPr lang="el-GR" sz="3200" b="0" strike="noStrike" spc="-1">
              <a:latin typeface="Arial"/>
            </a:endParaRPr>
          </a:p>
        </p:txBody>
      </p:sp>
      <p:sp>
        <p:nvSpPr>
          <p:cNvPr id="33" name="PlaceHolder 3"/>
          <p:cNvSpPr>
            <a:spLocks noGrp="1"/>
          </p:cNvSpPr>
          <p:nvPr>
            <p:ph type="body"/>
          </p:nvPr>
        </p:nvSpPr>
        <p:spPr>
          <a:xfrm>
            <a:off x="3571560" y="1768680"/>
            <a:ext cx="2921040" cy="2090880"/>
          </a:xfrm>
          <a:prstGeom prst="rect">
            <a:avLst/>
          </a:prstGeom>
        </p:spPr>
        <p:txBody>
          <a:bodyPr lIns="0" tIns="0" rIns="0" bIns="0">
            <a:normAutofit/>
          </a:bodyPr>
          <a:lstStyle/>
          <a:p>
            <a:endParaRPr lang="el-GR" sz="3200" b="0" strike="noStrike" spc="-1">
              <a:latin typeface="Arial"/>
            </a:endParaRPr>
          </a:p>
        </p:txBody>
      </p:sp>
      <p:sp>
        <p:nvSpPr>
          <p:cNvPr id="34" name="PlaceHolder 4"/>
          <p:cNvSpPr>
            <a:spLocks noGrp="1"/>
          </p:cNvSpPr>
          <p:nvPr>
            <p:ph type="body"/>
          </p:nvPr>
        </p:nvSpPr>
        <p:spPr>
          <a:xfrm>
            <a:off x="6639120" y="1768680"/>
            <a:ext cx="2921040" cy="2090880"/>
          </a:xfrm>
          <a:prstGeom prst="rect">
            <a:avLst/>
          </a:prstGeom>
        </p:spPr>
        <p:txBody>
          <a:bodyPr lIns="0" tIns="0" rIns="0" bIns="0">
            <a:normAutofit/>
          </a:bodyPr>
          <a:lstStyle/>
          <a:p>
            <a:endParaRPr lang="el-GR" sz="3200" b="0" strike="noStrike" spc="-1">
              <a:latin typeface="Arial"/>
            </a:endParaRPr>
          </a:p>
        </p:txBody>
      </p:sp>
      <p:sp>
        <p:nvSpPr>
          <p:cNvPr id="35" name="PlaceHolder 5"/>
          <p:cNvSpPr>
            <a:spLocks noGrp="1"/>
          </p:cNvSpPr>
          <p:nvPr>
            <p:ph type="body"/>
          </p:nvPr>
        </p:nvSpPr>
        <p:spPr>
          <a:xfrm>
            <a:off x="504000" y="4058640"/>
            <a:ext cx="2921040" cy="2090880"/>
          </a:xfrm>
          <a:prstGeom prst="rect">
            <a:avLst/>
          </a:prstGeom>
        </p:spPr>
        <p:txBody>
          <a:bodyPr lIns="0" tIns="0" rIns="0" bIns="0">
            <a:normAutofit/>
          </a:bodyPr>
          <a:lstStyle/>
          <a:p>
            <a:endParaRPr lang="el-GR" sz="3200" b="0" strike="noStrike" spc="-1">
              <a:latin typeface="Arial"/>
            </a:endParaRPr>
          </a:p>
        </p:txBody>
      </p:sp>
      <p:sp>
        <p:nvSpPr>
          <p:cNvPr id="36" name="PlaceHolder 6"/>
          <p:cNvSpPr>
            <a:spLocks noGrp="1"/>
          </p:cNvSpPr>
          <p:nvPr>
            <p:ph type="body"/>
          </p:nvPr>
        </p:nvSpPr>
        <p:spPr>
          <a:xfrm>
            <a:off x="3571560" y="4058640"/>
            <a:ext cx="2921040" cy="2090880"/>
          </a:xfrm>
          <a:prstGeom prst="rect">
            <a:avLst/>
          </a:prstGeom>
        </p:spPr>
        <p:txBody>
          <a:bodyPr lIns="0" tIns="0" rIns="0" bIns="0">
            <a:normAutofit/>
          </a:bodyPr>
          <a:lstStyle/>
          <a:p>
            <a:endParaRPr lang="el-GR" sz="3200" b="0" strike="noStrike" spc="-1">
              <a:latin typeface="Arial"/>
            </a:endParaRPr>
          </a:p>
        </p:txBody>
      </p:sp>
      <p:sp>
        <p:nvSpPr>
          <p:cNvPr id="37" name="PlaceHolder 7"/>
          <p:cNvSpPr>
            <a:spLocks noGrp="1"/>
          </p:cNvSpPr>
          <p:nvPr>
            <p:ph type="body"/>
          </p:nvPr>
        </p:nvSpPr>
        <p:spPr>
          <a:xfrm>
            <a:off x="6639120" y="4058640"/>
            <a:ext cx="2921040" cy="2090880"/>
          </a:xfrm>
          <a:prstGeom prst="rect">
            <a:avLst/>
          </a:prstGeom>
        </p:spPr>
        <p:txBody>
          <a:bodyPr lIns="0" tIns="0" rIns="0" bIns="0">
            <a:normAutofit/>
          </a:bodyPr>
          <a:lstStyle/>
          <a:p>
            <a:endParaRPr lang="el-GR"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2000" cy="1261800"/>
          </a:xfrm>
          <a:prstGeom prst="rect">
            <a:avLst/>
          </a:prstGeom>
        </p:spPr>
        <p:txBody>
          <a:bodyPr lIns="0" tIns="0" rIns="0" bIns="0" anchor="ctr">
            <a:noAutofit/>
          </a:bodyPr>
          <a:lstStyle/>
          <a:p>
            <a:pPr algn="ctr"/>
            <a:endParaRPr lang="el-GR" sz="4400" b="0" strike="noStrike" spc="-1">
              <a:latin typeface="Arial"/>
            </a:endParaRPr>
          </a:p>
        </p:txBody>
      </p:sp>
      <p:sp>
        <p:nvSpPr>
          <p:cNvPr id="3" name="PlaceHolder 2"/>
          <p:cNvSpPr>
            <a:spLocks noGrp="1"/>
          </p:cNvSpPr>
          <p:nvPr>
            <p:ph type="subTitle"/>
          </p:nvPr>
        </p:nvSpPr>
        <p:spPr>
          <a:xfrm>
            <a:off x="504000" y="1768680"/>
            <a:ext cx="9072000" cy="4384080"/>
          </a:xfrm>
          <a:prstGeom prst="rect">
            <a:avLst/>
          </a:prstGeom>
        </p:spPr>
        <p:txBody>
          <a:bodyPr lIns="0" tIns="0" rIns="0" bIns="0" anchor="ctr">
            <a:noAutofit/>
          </a:bodyPr>
          <a:lstStyle/>
          <a:p>
            <a:pPr algn="ctr"/>
            <a:endParaRPr lang="el-GR"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301320"/>
            <a:ext cx="9072000" cy="1261800"/>
          </a:xfrm>
          <a:prstGeom prst="rect">
            <a:avLst/>
          </a:prstGeom>
        </p:spPr>
        <p:txBody>
          <a:bodyPr lIns="0" tIns="0" rIns="0" bIns="0" anchor="ctr">
            <a:noAutofit/>
          </a:bodyPr>
          <a:lstStyle/>
          <a:p>
            <a:pPr algn="ctr"/>
            <a:endParaRPr lang="el-GR" sz="4400" b="0" strike="noStrike" spc="-1">
              <a:latin typeface="Arial"/>
            </a:endParaRPr>
          </a:p>
        </p:txBody>
      </p:sp>
      <p:sp>
        <p:nvSpPr>
          <p:cNvPr id="5" name="PlaceHolder 2"/>
          <p:cNvSpPr>
            <a:spLocks noGrp="1"/>
          </p:cNvSpPr>
          <p:nvPr>
            <p:ph type="body"/>
          </p:nvPr>
        </p:nvSpPr>
        <p:spPr>
          <a:xfrm>
            <a:off x="504000" y="1768680"/>
            <a:ext cx="9072000" cy="4384080"/>
          </a:xfrm>
          <a:prstGeom prst="rect">
            <a:avLst/>
          </a:prstGeom>
        </p:spPr>
        <p:txBody>
          <a:bodyPr lIns="0" tIns="0" rIns="0" bIns="0">
            <a:normAutofit/>
          </a:bodyPr>
          <a:lstStyle/>
          <a:p>
            <a:endParaRPr lang="el-GR"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301320"/>
            <a:ext cx="9072000" cy="1261800"/>
          </a:xfrm>
          <a:prstGeom prst="rect">
            <a:avLst/>
          </a:prstGeom>
        </p:spPr>
        <p:txBody>
          <a:bodyPr lIns="0" tIns="0" rIns="0" bIns="0" anchor="ctr">
            <a:noAutofit/>
          </a:bodyPr>
          <a:lstStyle/>
          <a:p>
            <a:pPr algn="ctr"/>
            <a:endParaRPr lang="el-GR" sz="4400" b="0" strike="noStrike" spc="-1">
              <a:latin typeface="Arial"/>
            </a:endParaRPr>
          </a:p>
        </p:txBody>
      </p:sp>
      <p:sp>
        <p:nvSpPr>
          <p:cNvPr id="7" name="PlaceHolder 2"/>
          <p:cNvSpPr>
            <a:spLocks noGrp="1"/>
          </p:cNvSpPr>
          <p:nvPr>
            <p:ph type="body"/>
          </p:nvPr>
        </p:nvSpPr>
        <p:spPr>
          <a:xfrm>
            <a:off x="504000" y="1768680"/>
            <a:ext cx="4426920" cy="4384080"/>
          </a:xfrm>
          <a:prstGeom prst="rect">
            <a:avLst/>
          </a:prstGeom>
        </p:spPr>
        <p:txBody>
          <a:bodyPr lIns="0" tIns="0" rIns="0" bIns="0">
            <a:normAutofit/>
          </a:bodyPr>
          <a:lstStyle/>
          <a:p>
            <a:endParaRPr lang="el-GR" sz="3200" b="0" strike="noStrike" spc="-1">
              <a:latin typeface="Arial"/>
            </a:endParaRPr>
          </a:p>
        </p:txBody>
      </p:sp>
      <p:sp>
        <p:nvSpPr>
          <p:cNvPr id="8" name="PlaceHolder 3"/>
          <p:cNvSpPr>
            <a:spLocks noGrp="1"/>
          </p:cNvSpPr>
          <p:nvPr>
            <p:ph type="body"/>
          </p:nvPr>
        </p:nvSpPr>
        <p:spPr>
          <a:xfrm>
            <a:off x="5152680" y="1768680"/>
            <a:ext cx="4426920" cy="4384080"/>
          </a:xfrm>
          <a:prstGeom prst="rect">
            <a:avLst/>
          </a:prstGeom>
        </p:spPr>
        <p:txBody>
          <a:bodyPr lIns="0" tIns="0" rIns="0" bIns="0">
            <a:normAutofit/>
          </a:bodyPr>
          <a:lstStyle/>
          <a:p>
            <a:endParaRPr lang="el-GR"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2000" cy="1261800"/>
          </a:xfrm>
          <a:prstGeom prst="rect">
            <a:avLst/>
          </a:prstGeom>
        </p:spPr>
        <p:txBody>
          <a:bodyPr lIns="0" tIns="0" rIns="0" bIns="0" anchor="ctr">
            <a:noAutofit/>
          </a:bodyPr>
          <a:lstStyle/>
          <a:p>
            <a:pPr algn="ctr"/>
            <a:endParaRPr lang="el-GR"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301320"/>
            <a:ext cx="9072000" cy="5850360"/>
          </a:xfrm>
          <a:prstGeom prst="rect">
            <a:avLst/>
          </a:prstGeom>
        </p:spPr>
        <p:txBody>
          <a:bodyPr lIns="0" tIns="0" rIns="0" bIns="0" anchor="ctr">
            <a:noAutofit/>
          </a:bodyPr>
          <a:lstStyle/>
          <a:p>
            <a:pPr algn="ctr"/>
            <a:endParaRPr lang="el-G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72000" cy="1261800"/>
          </a:xfrm>
          <a:prstGeom prst="rect">
            <a:avLst/>
          </a:prstGeom>
        </p:spPr>
        <p:txBody>
          <a:bodyPr lIns="0" tIns="0" rIns="0" bIns="0" anchor="ctr">
            <a:noAutofit/>
          </a:bodyPr>
          <a:lstStyle/>
          <a:p>
            <a:pPr algn="ctr"/>
            <a:endParaRPr lang="el-GR" sz="4400" b="0" strike="noStrike" spc="-1">
              <a:latin typeface="Arial"/>
            </a:endParaRPr>
          </a:p>
        </p:txBody>
      </p:sp>
      <p:sp>
        <p:nvSpPr>
          <p:cNvPr id="12" name="PlaceHolder 2"/>
          <p:cNvSpPr>
            <a:spLocks noGrp="1"/>
          </p:cNvSpPr>
          <p:nvPr>
            <p:ph type="body"/>
          </p:nvPr>
        </p:nvSpPr>
        <p:spPr>
          <a:xfrm>
            <a:off x="504000" y="1768680"/>
            <a:ext cx="4426920" cy="2090880"/>
          </a:xfrm>
          <a:prstGeom prst="rect">
            <a:avLst/>
          </a:prstGeom>
        </p:spPr>
        <p:txBody>
          <a:bodyPr lIns="0" tIns="0" rIns="0" bIns="0">
            <a:normAutofit/>
          </a:bodyPr>
          <a:lstStyle/>
          <a:p>
            <a:endParaRPr lang="el-GR" sz="3200" b="0" strike="noStrike" spc="-1">
              <a:latin typeface="Arial"/>
            </a:endParaRPr>
          </a:p>
        </p:txBody>
      </p:sp>
      <p:sp>
        <p:nvSpPr>
          <p:cNvPr id="13" name="PlaceHolder 3"/>
          <p:cNvSpPr>
            <a:spLocks noGrp="1"/>
          </p:cNvSpPr>
          <p:nvPr>
            <p:ph type="body"/>
          </p:nvPr>
        </p:nvSpPr>
        <p:spPr>
          <a:xfrm>
            <a:off x="5152680" y="1768680"/>
            <a:ext cx="4426920" cy="4384080"/>
          </a:xfrm>
          <a:prstGeom prst="rect">
            <a:avLst/>
          </a:prstGeom>
        </p:spPr>
        <p:txBody>
          <a:bodyPr lIns="0" tIns="0" rIns="0" bIns="0">
            <a:normAutofit/>
          </a:bodyPr>
          <a:lstStyle/>
          <a:p>
            <a:endParaRPr lang="el-GR" sz="3200" b="0" strike="noStrike" spc="-1">
              <a:latin typeface="Arial"/>
            </a:endParaRPr>
          </a:p>
        </p:txBody>
      </p:sp>
      <p:sp>
        <p:nvSpPr>
          <p:cNvPr id="14" name="PlaceHolder 4"/>
          <p:cNvSpPr>
            <a:spLocks noGrp="1"/>
          </p:cNvSpPr>
          <p:nvPr>
            <p:ph type="body"/>
          </p:nvPr>
        </p:nvSpPr>
        <p:spPr>
          <a:xfrm>
            <a:off x="504000" y="4058640"/>
            <a:ext cx="4426920" cy="2090880"/>
          </a:xfrm>
          <a:prstGeom prst="rect">
            <a:avLst/>
          </a:prstGeom>
        </p:spPr>
        <p:txBody>
          <a:bodyPr lIns="0" tIns="0" rIns="0" bIns="0">
            <a:normAutofit/>
          </a:bodyPr>
          <a:lstStyle/>
          <a:p>
            <a:endParaRPr lang="el-GR"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301320"/>
            <a:ext cx="9072000" cy="1261800"/>
          </a:xfrm>
          <a:prstGeom prst="rect">
            <a:avLst/>
          </a:prstGeom>
        </p:spPr>
        <p:txBody>
          <a:bodyPr lIns="0" tIns="0" rIns="0" bIns="0" anchor="ctr">
            <a:noAutofit/>
          </a:bodyPr>
          <a:lstStyle/>
          <a:p>
            <a:pPr algn="ctr"/>
            <a:endParaRPr lang="el-GR" sz="4400" b="0" strike="noStrike" spc="-1">
              <a:latin typeface="Arial"/>
            </a:endParaRPr>
          </a:p>
        </p:txBody>
      </p:sp>
      <p:sp>
        <p:nvSpPr>
          <p:cNvPr id="16" name="PlaceHolder 2"/>
          <p:cNvSpPr>
            <a:spLocks noGrp="1"/>
          </p:cNvSpPr>
          <p:nvPr>
            <p:ph type="body"/>
          </p:nvPr>
        </p:nvSpPr>
        <p:spPr>
          <a:xfrm>
            <a:off x="504000" y="1768680"/>
            <a:ext cx="4426920" cy="4384080"/>
          </a:xfrm>
          <a:prstGeom prst="rect">
            <a:avLst/>
          </a:prstGeom>
        </p:spPr>
        <p:txBody>
          <a:bodyPr lIns="0" tIns="0" rIns="0" bIns="0">
            <a:normAutofit/>
          </a:bodyPr>
          <a:lstStyle/>
          <a:p>
            <a:endParaRPr lang="el-GR" sz="3200" b="0" strike="noStrike" spc="-1">
              <a:latin typeface="Arial"/>
            </a:endParaRPr>
          </a:p>
        </p:txBody>
      </p:sp>
      <p:sp>
        <p:nvSpPr>
          <p:cNvPr id="17" name="PlaceHolder 3"/>
          <p:cNvSpPr>
            <a:spLocks noGrp="1"/>
          </p:cNvSpPr>
          <p:nvPr>
            <p:ph type="body"/>
          </p:nvPr>
        </p:nvSpPr>
        <p:spPr>
          <a:xfrm>
            <a:off x="5152680" y="1768680"/>
            <a:ext cx="4426920" cy="2090880"/>
          </a:xfrm>
          <a:prstGeom prst="rect">
            <a:avLst/>
          </a:prstGeom>
        </p:spPr>
        <p:txBody>
          <a:bodyPr lIns="0" tIns="0" rIns="0" bIns="0">
            <a:normAutofit/>
          </a:bodyPr>
          <a:lstStyle/>
          <a:p>
            <a:endParaRPr lang="el-GR" sz="3200" b="0" strike="noStrike" spc="-1">
              <a:latin typeface="Arial"/>
            </a:endParaRPr>
          </a:p>
        </p:txBody>
      </p:sp>
      <p:sp>
        <p:nvSpPr>
          <p:cNvPr id="18" name="PlaceHolder 4"/>
          <p:cNvSpPr>
            <a:spLocks noGrp="1"/>
          </p:cNvSpPr>
          <p:nvPr>
            <p:ph type="body"/>
          </p:nvPr>
        </p:nvSpPr>
        <p:spPr>
          <a:xfrm>
            <a:off x="5152680" y="4058640"/>
            <a:ext cx="4426920" cy="2090880"/>
          </a:xfrm>
          <a:prstGeom prst="rect">
            <a:avLst/>
          </a:prstGeom>
        </p:spPr>
        <p:txBody>
          <a:bodyPr lIns="0" tIns="0" rIns="0" bIns="0">
            <a:normAutofit/>
          </a:bodyPr>
          <a:lstStyle/>
          <a:p>
            <a:endParaRPr lang="el-GR"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301320"/>
            <a:ext cx="9072000" cy="1261800"/>
          </a:xfrm>
          <a:prstGeom prst="rect">
            <a:avLst/>
          </a:prstGeom>
        </p:spPr>
        <p:txBody>
          <a:bodyPr lIns="0" tIns="0" rIns="0" bIns="0" anchor="ctr">
            <a:noAutofit/>
          </a:bodyPr>
          <a:lstStyle/>
          <a:p>
            <a:pPr algn="ctr"/>
            <a:endParaRPr lang="el-GR" sz="4400" b="0" strike="noStrike" spc="-1">
              <a:latin typeface="Arial"/>
            </a:endParaRPr>
          </a:p>
        </p:txBody>
      </p:sp>
      <p:sp>
        <p:nvSpPr>
          <p:cNvPr id="20" name="PlaceHolder 2"/>
          <p:cNvSpPr>
            <a:spLocks noGrp="1"/>
          </p:cNvSpPr>
          <p:nvPr>
            <p:ph type="body"/>
          </p:nvPr>
        </p:nvSpPr>
        <p:spPr>
          <a:xfrm>
            <a:off x="504000" y="1768680"/>
            <a:ext cx="4426920" cy="2090880"/>
          </a:xfrm>
          <a:prstGeom prst="rect">
            <a:avLst/>
          </a:prstGeom>
        </p:spPr>
        <p:txBody>
          <a:bodyPr lIns="0" tIns="0" rIns="0" bIns="0">
            <a:normAutofit/>
          </a:bodyPr>
          <a:lstStyle/>
          <a:p>
            <a:endParaRPr lang="el-GR" sz="3200" b="0" strike="noStrike" spc="-1">
              <a:latin typeface="Arial"/>
            </a:endParaRPr>
          </a:p>
        </p:txBody>
      </p:sp>
      <p:sp>
        <p:nvSpPr>
          <p:cNvPr id="21" name="PlaceHolder 3"/>
          <p:cNvSpPr>
            <a:spLocks noGrp="1"/>
          </p:cNvSpPr>
          <p:nvPr>
            <p:ph type="body"/>
          </p:nvPr>
        </p:nvSpPr>
        <p:spPr>
          <a:xfrm>
            <a:off x="5152680" y="1768680"/>
            <a:ext cx="4426920" cy="2090880"/>
          </a:xfrm>
          <a:prstGeom prst="rect">
            <a:avLst/>
          </a:prstGeom>
        </p:spPr>
        <p:txBody>
          <a:bodyPr lIns="0" tIns="0" rIns="0" bIns="0">
            <a:normAutofit/>
          </a:bodyPr>
          <a:lstStyle/>
          <a:p>
            <a:endParaRPr lang="el-GR" sz="3200" b="0" strike="noStrike" spc="-1">
              <a:latin typeface="Arial"/>
            </a:endParaRPr>
          </a:p>
        </p:txBody>
      </p:sp>
      <p:sp>
        <p:nvSpPr>
          <p:cNvPr id="22" name="PlaceHolder 4"/>
          <p:cNvSpPr>
            <a:spLocks noGrp="1"/>
          </p:cNvSpPr>
          <p:nvPr>
            <p:ph type="body"/>
          </p:nvPr>
        </p:nvSpPr>
        <p:spPr>
          <a:xfrm>
            <a:off x="504000" y="4058640"/>
            <a:ext cx="9072000" cy="2090880"/>
          </a:xfrm>
          <a:prstGeom prst="rect">
            <a:avLst/>
          </a:prstGeom>
        </p:spPr>
        <p:txBody>
          <a:bodyPr lIns="0" tIns="0" rIns="0" bIns="0">
            <a:normAutofit/>
          </a:bodyPr>
          <a:lstStyle/>
          <a:p>
            <a:endParaRPr lang="el-GR"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2000" cy="1261800"/>
          </a:xfrm>
          <a:prstGeom prst="rect">
            <a:avLst/>
          </a:prstGeom>
        </p:spPr>
        <p:txBody>
          <a:bodyPr lIns="0" tIns="0" rIns="0" bIns="0" anchor="ctr">
            <a:noAutofit/>
          </a:bodyPr>
          <a:lstStyle/>
          <a:p>
            <a:pPr algn="ctr"/>
            <a:r>
              <a:rPr lang="el-GR" sz="4400" b="0" strike="noStrike" spc="-1">
                <a:latin typeface="Arial"/>
              </a:rPr>
              <a:t>Πατήστε για επεξεργασία της μορφής κειμένου του τίτλου</a:t>
            </a:r>
          </a:p>
        </p:txBody>
      </p:sp>
      <p:sp>
        <p:nvSpPr>
          <p:cNvPr id="3" name="PlaceHolder 2"/>
          <p:cNvSpPr>
            <a:spLocks noGrp="1"/>
          </p:cNvSpPr>
          <p:nvPr>
            <p:ph type="body"/>
          </p:nvPr>
        </p:nvSpPr>
        <p:spPr>
          <a:xfrm>
            <a:off x="504000" y="1768680"/>
            <a:ext cx="9072000" cy="43840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l-GR" sz="3200" b="0" strike="noStrike" spc="-1">
                <a:latin typeface="Arial"/>
              </a:rPr>
              <a:t>Πατήστε για επεξεργασία της μορφής κειμένου διάρθρωσης</a:t>
            </a:r>
          </a:p>
          <a:p>
            <a:pPr marL="864000" lvl="1" indent="-324000">
              <a:spcBef>
                <a:spcPts val="1134"/>
              </a:spcBef>
              <a:buClr>
                <a:srgbClr val="000000"/>
              </a:buClr>
              <a:buSzPct val="75000"/>
              <a:buFont typeface="Symbol" charset="2"/>
              <a:buChar char=""/>
            </a:pPr>
            <a:r>
              <a:rPr lang="el-GR" sz="2800" b="0" strike="noStrike" spc="-1">
                <a:latin typeface="Arial"/>
              </a:rPr>
              <a:t>Δεύτερο επίπεδο διάρθρωσης</a:t>
            </a:r>
          </a:p>
          <a:p>
            <a:pPr marL="1296000" lvl="2" indent="-288000">
              <a:spcBef>
                <a:spcPts val="850"/>
              </a:spcBef>
              <a:buClr>
                <a:srgbClr val="000000"/>
              </a:buClr>
              <a:buSzPct val="45000"/>
              <a:buFont typeface="Wingdings" charset="2"/>
              <a:buChar char=""/>
            </a:pPr>
            <a:r>
              <a:rPr lang="el-GR" sz="2400" b="0" strike="noStrike" spc="-1">
                <a:latin typeface="Arial"/>
              </a:rPr>
              <a:t>Τρίτο επίπεδο διάρθρωσης</a:t>
            </a:r>
          </a:p>
          <a:p>
            <a:pPr marL="1728000" lvl="3" indent="-216000">
              <a:spcBef>
                <a:spcPts val="567"/>
              </a:spcBef>
              <a:buClr>
                <a:srgbClr val="000000"/>
              </a:buClr>
              <a:buSzPct val="75000"/>
              <a:buFont typeface="Symbol" charset="2"/>
              <a:buChar char=""/>
            </a:pPr>
            <a:r>
              <a:rPr lang="el-GR" sz="2000" b="0" strike="noStrike" spc="-1">
                <a:latin typeface="Arial"/>
              </a:rPr>
              <a:t>Τέταρτο επίπεδο διάρθρωσης</a:t>
            </a:r>
          </a:p>
          <a:p>
            <a:pPr marL="2160000" lvl="4" indent="-216000">
              <a:spcBef>
                <a:spcPts val="283"/>
              </a:spcBef>
              <a:buClr>
                <a:srgbClr val="000000"/>
              </a:buClr>
              <a:buSzPct val="45000"/>
              <a:buFont typeface="Wingdings" charset="2"/>
              <a:buChar char=""/>
            </a:pPr>
            <a:r>
              <a:rPr lang="el-GR" sz="2000" b="0" strike="noStrike" spc="-1">
                <a:latin typeface="Arial"/>
              </a:rPr>
              <a:t>Πέμπτο επίπεδο διάρθρωσης</a:t>
            </a:r>
          </a:p>
          <a:p>
            <a:pPr marL="2592000" lvl="5" indent="-216000">
              <a:spcBef>
                <a:spcPts val="283"/>
              </a:spcBef>
              <a:buClr>
                <a:srgbClr val="000000"/>
              </a:buClr>
              <a:buSzPct val="45000"/>
              <a:buFont typeface="Wingdings" charset="2"/>
              <a:buChar char=""/>
            </a:pPr>
            <a:r>
              <a:rPr lang="el-GR" sz="2000" b="0" strike="noStrike" spc="-1">
                <a:latin typeface="Arial"/>
              </a:rPr>
              <a:t>Έκτο επίπεδο διάρθρωσης</a:t>
            </a:r>
          </a:p>
          <a:p>
            <a:pPr marL="3024000" lvl="6" indent="-216000">
              <a:spcBef>
                <a:spcPts val="283"/>
              </a:spcBef>
              <a:buClr>
                <a:srgbClr val="000000"/>
              </a:buClr>
              <a:buSzPct val="45000"/>
              <a:buFont typeface="Wingdings" charset="2"/>
              <a:buChar char=""/>
            </a:pPr>
            <a:r>
              <a:rPr lang="el-GR" sz="2000" b="0" strike="noStrike" spc="-1">
                <a:latin typeface="Arial"/>
              </a:rPr>
              <a:t>Έβδομο επίπεδο διάρθρωσης</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20542C-B279-4DFC-9AFC-92E49EFD6D85}"/>
              </a:ext>
            </a:extLst>
          </p:cNvPr>
          <p:cNvSpPr>
            <a:spLocks noGrp="1"/>
          </p:cNvSpPr>
          <p:nvPr>
            <p:ph type="title"/>
          </p:nvPr>
        </p:nvSpPr>
        <p:spPr>
          <a:xfrm>
            <a:off x="504000" y="173583"/>
            <a:ext cx="9072000" cy="1261800"/>
          </a:xfrm>
        </p:spPr>
        <p:txBody>
          <a:bodyPr/>
          <a:lstStyle/>
          <a:p>
            <a:pPr algn="ctr"/>
            <a:r>
              <a:rPr lang="el-GR" sz="3600" b="1" dirty="0">
                <a:solidFill>
                  <a:srgbClr val="FF0000"/>
                </a:solidFill>
              </a:rPr>
              <a:t>39</a:t>
            </a:r>
            <a:r>
              <a:rPr lang="el-GR" sz="3600" b="1" baseline="30000" dirty="0">
                <a:solidFill>
                  <a:srgbClr val="FF0000"/>
                </a:solidFill>
              </a:rPr>
              <a:t>ο</a:t>
            </a:r>
            <a:r>
              <a:rPr lang="el-GR" sz="3600" b="1" dirty="0">
                <a:solidFill>
                  <a:srgbClr val="FF0000"/>
                </a:solidFill>
              </a:rPr>
              <a:t> ΔΗΜΟΤΙΚΟ ΣΧΟΛΕΙΟ ΠΕΡΙΣΤΕΡΙΟΥ</a:t>
            </a:r>
          </a:p>
        </p:txBody>
      </p:sp>
      <p:sp>
        <p:nvSpPr>
          <p:cNvPr id="3" name="Υπότιτλος 2">
            <a:extLst>
              <a:ext uri="{FF2B5EF4-FFF2-40B4-BE49-F238E27FC236}">
                <a16:creationId xmlns:a16="http://schemas.microsoft.com/office/drawing/2014/main" id="{A9C127A7-B27F-40B4-91E0-F38C44B45ED8}"/>
              </a:ext>
            </a:extLst>
          </p:cNvPr>
          <p:cNvSpPr>
            <a:spLocks noGrp="1"/>
          </p:cNvSpPr>
          <p:nvPr>
            <p:ph type="subTitle"/>
          </p:nvPr>
        </p:nvSpPr>
        <p:spPr>
          <a:xfrm rot="-780000">
            <a:off x="504000" y="1768680"/>
            <a:ext cx="9072000" cy="4384080"/>
          </a:xfrm>
        </p:spPr>
        <p:txBody>
          <a:bodyPr/>
          <a:lstStyle/>
          <a:p>
            <a:pPr marL="0" indent="0" algn="ctr">
              <a:buNone/>
            </a:pPr>
            <a:r>
              <a:rPr lang="el-GR" sz="3200" b="1" dirty="0">
                <a:solidFill>
                  <a:srgbClr val="002060"/>
                </a:solidFill>
              </a:rPr>
              <a:t>Καλή και δημιουργική σχολική χρονιά με υγεία </a:t>
            </a:r>
          </a:p>
          <a:p>
            <a:pPr marL="0" indent="0" algn="ctr">
              <a:buNone/>
            </a:pPr>
            <a:endParaRPr lang="el-GR" sz="3200" b="1" dirty="0">
              <a:solidFill>
                <a:srgbClr val="002060"/>
              </a:solidFill>
            </a:endParaRPr>
          </a:p>
          <a:p>
            <a:pPr marL="0" indent="0" algn="ctr">
              <a:buNone/>
            </a:pPr>
            <a:r>
              <a:rPr lang="el-GR" sz="3200" b="1" dirty="0">
                <a:solidFill>
                  <a:srgbClr val="002060"/>
                </a:solidFill>
              </a:rPr>
              <a:t>και δύναμη!</a:t>
            </a:r>
          </a:p>
        </p:txBody>
      </p:sp>
    </p:spTree>
    <p:extLst>
      <p:ext uri="{BB962C8B-B14F-4D97-AF65-F5344CB8AC3E}">
        <p14:creationId xmlns:p14="http://schemas.microsoft.com/office/powerpoint/2010/main" val="4054241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Υπότιτλος"/>
          <p:cNvSpPr>
            <a:spLocks noGrp="1"/>
          </p:cNvSpPr>
          <p:nvPr>
            <p:ph type="subTitle"/>
          </p:nvPr>
        </p:nvSpPr>
        <p:spPr>
          <a:xfrm>
            <a:off x="504000" y="301320"/>
            <a:ext cx="9072000" cy="45719"/>
          </a:xfrm>
        </p:spPr>
        <p:txBody>
          <a:bodyPr/>
          <a:lstStyle/>
          <a:p>
            <a:r>
              <a:rPr lang="el-GR" dirty="0" err="1"/>
              <a:t>Εργ</a:t>
            </a:r>
            <a:endParaRPr lang="el-GR" dirty="0"/>
          </a:p>
        </p:txBody>
      </p:sp>
      <p:pic>
        <p:nvPicPr>
          <p:cNvPr id="1026" name="Picture 2"/>
          <p:cNvPicPr>
            <a:picLocks noChangeAspect="1" noChangeArrowheads="1"/>
          </p:cNvPicPr>
          <p:nvPr/>
        </p:nvPicPr>
        <p:blipFill>
          <a:blip r:embed="rId2" cstate="print"/>
          <a:srcRect/>
          <a:stretch>
            <a:fillRect/>
          </a:stretch>
        </p:blipFill>
        <p:spPr bwMode="auto">
          <a:xfrm>
            <a:off x="504000" y="177415"/>
            <a:ext cx="9072000" cy="6824275"/>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Υπότιτλος"/>
          <p:cNvSpPr>
            <a:spLocks noGrp="1"/>
          </p:cNvSpPr>
          <p:nvPr>
            <p:ph type="subTitle"/>
          </p:nvPr>
        </p:nvSpPr>
        <p:spPr/>
        <p:txBody>
          <a:bodyPr/>
          <a:lstStyle/>
          <a:p>
            <a:endParaRPr lang="el-GR" dirty="0"/>
          </a:p>
        </p:txBody>
      </p:sp>
      <p:pic>
        <p:nvPicPr>
          <p:cNvPr id="2050" name="Picture 2"/>
          <p:cNvPicPr>
            <a:picLocks noChangeAspect="1" noChangeArrowheads="1"/>
          </p:cNvPicPr>
          <p:nvPr/>
        </p:nvPicPr>
        <p:blipFill>
          <a:blip r:embed="rId2" cstate="print"/>
          <a:srcRect/>
          <a:stretch>
            <a:fillRect/>
          </a:stretch>
        </p:blipFill>
        <p:spPr bwMode="auto">
          <a:xfrm>
            <a:off x="504000" y="281102"/>
            <a:ext cx="8888194" cy="6785904"/>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Υπότιτλος"/>
          <p:cNvSpPr>
            <a:spLocks noGrp="1"/>
          </p:cNvSpPr>
          <p:nvPr>
            <p:ph type="subTitle"/>
          </p:nvPr>
        </p:nvSpPr>
        <p:spPr/>
        <p:txBody>
          <a:bodyPr/>
          <a:lstStyle/>
          <a:p>
            <a:endParaRPr lang="el-GR" dirty="0"/>
          </a:p>
        </p:txBody>
      </p:sp>
      <p:pic>
        <p:nvPicPr>
          <p:cNvPr id="3074" name="Picture 2"/>
          <p:cNvPicPr>
            <a:picLocks noChangeAspect="1" noChangeArrowheads="1"/>
          </p:cNvPicPr>
          <p:nvPr/>
        </p:nvPicPr>
        <p:blipFill>
          <a:blip r:embed="rId2" cstate="print"/>
          <a:srcRect/>
          <a:stretch>
            <a:fillRect/>
          </a:stretch>
        </p:blipFill>
        <p:spPr bwMode="auto">
          <a:xfrm>
            <a:off x="326570" y="301321"/>
            <a:ext cx="9249429" cy="6569742"/>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CustomShape 1"/>
          <p:cNvSpPr/>
          <p:nvPr/>
        </p:nvSpPr>
        <p:spPr>
          <a:xfrm>
            <a:off x="5472000" y="468000"/>
            <a:ext cx="3957480" cy="8557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100000"/>
              </a:lnSpc>
            </a:pPr>
            <a:r>
              <a:rPr lang="el-GR" sz="1800" b="0" strike="noStrike" spc="-1" dirty="0">
                <a:solidFill>
                  <a:srgbClr val="000000"/>
                </a:solidFill>
                <a:latin typeface="Arial"/>
                <a:ea typeface="DejaVu Sans"/>
              </a:rPr>
              <a:t>39</a:t>
            </a:r>
            <a:r>
              <a:rPr lang="el-GR" sz="1800" b="0" strike="noStrike" spc="-1" baseline="30000" dirty="0">
                <a:solidFill>
                  <a:srgbClr val="000000"/>
                </a:solidFill>
                <a:latin typeface="Arial"/>
                <a:ea typeface="DejaVu Sans"/>
              </a:rPr>
              <a:t>ο</a:t>
            </a:r>
            <a:r>
              <a:rPr lang="el-GR" sz="1800" b="0" strike="noStrike" spc="-1" dirty="0">
                <a:solidFill>
                  <a:srgbClr val="000000"/>
                </a:solidFill>
                <a:latin typeface="Arial"/>
                <a:ea typeface="DejaVu Sans"/>
              </a:rPr>
              <a:t> ΔΣ ΠΕΡΙΣΤΕΡΙΟΥ</a:t>
            </a:r>
            <a:endParaRPr lang="el-GR" sz="1800" b="0" strike="noStrike" spc="-1" dirty="0">
              <a:latin typeface="Arial"/>
            </a:endParaRPr>
          </a:p>
          <a:p>
            <a:pPr algn="ctr">
              <a:lnSpc>
                <a:spcPct val="100000"/>
              </a:lnSpc>
            </a:pPr>
            <a:endParaRPr lang="el-GR" sz="1800" b="0" strike="noStrike" spc="-1" dirty="0">
              <a:latin typeface="Arial"/>
            </a:endParaRPr>
          </a:p>
          <a:p>
            <a:pPr algn="ctr">
              <a:lnSpc>
                <a:spcPct val="100000"/>
              </a:lnSpc>
            </a:pPr>
            <a:r>
              <a:rPr lang="el-GR" sz="1800" b="0" strike="noStrike" spc="-1" dirty="0">
                <a:solidFill>
                  <a:srgbClr val="000000"/>
                </a:solidFill>
                <a:latin typeface="Arial"/>
                <a:ea typeface="DejaVu Sans"/>
              </a:rPr>
              <a:t>ΣΧ. ΕΤΟΣ 2021-2022</a:t>
            </a:r>
            <a:endParaRPr lang="el-GR" sz="1800" b="0" strike="noStrike" spc="-1" dirty="0">
              <a:latin typeface="Arial"/>
            </a:endParaRPr>
          </a:p>
        </p:txBody>
      </p:sp>
      <p:sp>
        <p:nvSpPr>
          <p:cNvPr id="40" name="CustomShape 2"/>
          <p:cNvSpPr/>
          <p:nvPr/>
        </p:nvSpPr>
        <p:spPr>
          <a:xfrm>
            <a:off x="0" y="2700000"/>
            <a:ext cx="10077480" cy="1078200"/>
          </a:xfrm>
          <a:prstGeom prst="rect">
            <a:avLst/>
          </a:prstGeom>
          <a:solidFill>
            <a:srgbClr val="FFFFFF"/>
          </a:solidFill>
          <a:ln w="0">
            <a:solidFill>
              <a:srgbClr val="000000"/>
            </a:solid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100000"/>
              </a:lnSpc>
            </a:pPr>
            <a:r>
              <a:rPr lang="el-GR" sz="3200" b="1" strike="noStrike" spc="-1" dirty="0">
                <a:solidFill>
                  <a:srgbClr val="C00000"/>
                </a:solidFill>
                <a:latin typeface="Arial"/>
                <a:ea typeface="DejaVu Sans"/>
              </a:rPr>
              <a:t>Οι αλλαγές στη λειτουργία του Σχολείου </a:t>
            </a:r>
            <a:endParaRPr lang="el-GR" sz="3200" b="1" strike="noStrike" spc="-1" dirty="0">
              <a:solidFill>
                <a:srgbClr val="C00000"/>
              </a:solidFill>
              <a:latin typeface="Arial"/>
            </a:endParaRPr>
          </a:p>
          <a:p>
            <a:pPr algn="ctr">
              <a:lnSpc>
                <a:spcPct val="100000"/>
              </a:lnSpc>
            </a:pPr>
            <a:r>
              <a:rPr lang="el-GR" sz="3200" b="1" strike="noStrike" spc="-1" dirty="0">
                <a:solidFill>
                  <a:srgbClr val="C00000"/>
                </a:solidFill>
                <a:latin typeface="Arial"/>
                <a:ea typeface="DejaVu Sans"/>
              </a:rPr>
              <a:t>σύμφωνα με τον Ν. 4823 (ΦΕΚ 136/Α/2021)</a:t>
            </a:r>
            <a:endParaRPr lang="el-GR" sz="3200" b="1" strike="noStrike" spc="-1" dirty="0">
              <a:solidFill>
                <a:srgbClr val="C00000"/>
              </a:solidFill>
              <a:latin typeface="Arial"/>
            </a:endParaRPr>
          </a:p>
        </p:txBody>
      </p:sp>
      <p:sp>
        <p:nvSpPr>
          <p:cNvPr id="41" name="CustomShape 3"/>
          <p:cNvSpPr/>
          <p:nvPr/>
        </p:nvSpPr>
        <p:spPr>
          <a:xfrm>
            <a:off x="664560" y="6326280"/>
            <a:ext cx="9417960" cy="49464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100000"/>
              </a:lnSpc>
            </a:pPr>
            <a:r>
              <a:rPr lang="el-GR" sz="1200" b="0" strike="noStrike" spc="-1">
                <a:solidFill>
                  <a:srgbClr val="333333"/>
                </a:solidFill>
                <a:latin typeface="Arial"/>
                <a:ea typeface="DejaVu Sans"/>
              </a:rPr>
              <a:t>Το περιεχόμενο αυτής της παρουσίασης συνοδεύεται από Άδεια Creative Commons: </a:t>
            </a:r>
            <a:endParaRPr lang="el-GR" sz="1200" b="0" strike="noStrike" spc="-1">
              <a:latin typeface="Arial"/>
            </a:endParaRPr>
          </a:p>
          <a:p>
            <a:pPr algn="ctr">
              <a:lnSpc>
                <a:spcPct val="100000"/>
              </a:lnSpc>
            </a:pPr>
            <a:r>
              <a:rPr lang="el-GR" sz="1200" b="0" strike="noStrike" spc="-1">
                <a:solidFill>
                  <a:srgbClr val="333333"/>
                </a:solidFill>
                <a:latin typeface="Arial"/>
                <a:ea typeface="DejaVu Sans"/>
              </a:rPr>
              <a:t>Αναφορά Δημιουργού - Μη Εμπορική Χρήση - Παρόμοια Διανομή 4.0 Διεθνές</a:t>
            </a:r>
            <a:endParaRPr lang="el-GR" sz="1200" b="0" strike="noStrike" spc="-1">
              <a:latin typeface="Arial"/>
            </a:endParaRPr>
          </a:p>
        </p:txBody>
      </p:sp>
      <p:pic>
        <p:nvPicPr>
          <p:cNvPr id="42" name="Εικόνα 41"/>
          <p:cNvPicPr/>
          <p:nvPr/>
        </p:nvPicPr>
        <p:blipFill>
          <a:blip r:embed="rId2" cstate="print"/>
          <a:stretch/>
        </p:blipFill>
        <p:spPr>
          <a:xfrm>
            <a:off x="4680000" y="6793560"/>
            <a:ext cx="1256760" cy="435600"/>
          </a:xfrm>
          <a:prstGeom prst="rect">
            <a:avLst/>
          </a:prstGeom>
          <a:ln w="0">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CustomShape 1"/>
          <p:cNvSpPr/>
          <p:nvPr/>
        </p:nvSpPr>
        <p:spPr>
          <a:xfrm>
            <a:off x="0" y="7236000"/>
            <a:ext cx="10077480" cy="299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100000"/>
              </a:lnSpc>
            </a:pPr>
            <a:r>
              <a:rPr lang="el-GR" sz="1000" b="0" strike="noStrike" spc="-1" dirty="0">
                <a:solidFill>
                  <a:srgbClr val="666666"/>
                </a:solidFill>
                <a:latin typeface="Arial"/>
                <a:ea typeface="DejaVu Sans"/>
              </a:rPr>
              <a:t>Οι αλλαγές στη λειτουργία του Σχολείου σύμφωνα με τον Ν. 4823/2021                                                    </a:t>
            </a:r>
            <a:fld id="{269D498F-A740-4B97-8A8E-888D9ADC4104}" type="slidenum">
              <a:rPr lang="el-GR" sz="1500" b="0" strike="noStrike" spc="-1">
                <a:solidFill>
                  <a:srgbClr val="666666"/>
                </a:solidFill>
                <a:latin typeface="Arial"/>
                <a:ea typeface="DejaVu Sans"/>
              </a:rPr>
              <a:pPr algn="ctr">
                <a:lnSpc>
                  <a:spcPct val="100000"/>
                </a:lnSpc>
              </a:pPr>
              <a:t>14</a:t>
            </a:fld>
            <a:r>
              <a:rPr lang="el-GR" sz="1500" b="0" strike="noStrike" spc="-1" dirty="0">
                <a:solidFill>
                  <a:srgbClr val="666666"/>
                </a:solidFill>
                <a:latin typeface="Arial"/>
                <a:ea typeface="DejaVu Sans"/>
              </a:rPr>
              <a:t> / </a:t>
            </a:r>
            <a:fld id="{0209A908-B893-48ED-9157-C58270A964E8}" type="slidecount">
              <a:rPr lang="el-GR" sz="1500" b="0" strike="noStrike" spc="-1">
                <a:solidFill>
                  <a:srgbClr val="666666"/>
                </a:solidFill>
                <a:latin typeface="Arial"/>
                <a:ea typeface="DejaVu Sans"/>
              </a:rPr>
              <a:pPr algn="ctr">
                <a:lnSpc>
                  <a:spcPct val="100000"/>
                </a:lnSpc>
              </a:pPr>
              <a:t>35</a:t>
            </a:fld>
            <a:endParaRPr lang="el-GR" sz="1500" b="0" strike="noStrike" spc="-1" dirty="0">
              <a:latin typeface="Arial"/>
            </a:endParaRPr>
          </a:p>
        </p:txBody>
      </p:sp>
      <p:sp>
        <p:nvSpPr>
          <p:cNvPr id="49" name="CustomShape 2"/>
          <p:cNvSpPr/>
          <p:nvPr/>
        </p:nvSpPr>
        <p:spPr>
          <a:xfrm>
            <a:off x="731520" y="706320"/>
            <a:ext cx="9165960" cy="69140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r>
              <a:rPr lang="el-GR" sz="2400" b="1" strike="noStrike" spc="-1" dirty="0">
                <a:solidFill>
                  <a:srgbClr val="C00000"/>
                </a:solidFill>
                <a:latin typeface="Arial"/>
                <a:ea typeface="DejaVu Sans"/>
              </a:rPr>
              <a:t>     Άρθρο 87: Συνεργασίες με τρίτους φορείς</a:t>
            </a:r>
            <a:endParaRPr lang="el-GR" sz="2400" b="1" strike="noStrike" spc="-1" dirty="0">
              <a:solidFill>
                <a:srgbClr val="C00000"/>
              </a:solidFill>
              <a:latin typeface="Arial"/>
            </a:endParaRPr>
          </a:p>
        </p:txBody>
      </p:sp>
      <p:sp>
        <p:nvSpPr>
          <p:cNvPr id="50" name="CustomShape 3"/>
          <p:cNvSpPr/>
          <p:nvPr/>
        </p:nvSpPr>
        <p:spPr>
          <a:xfrm>
            <a:off x="923760" y="1619794"/>
            <a:ext cx="8433720" cy="399548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480" algn="just">
              <a:lnSpc>
                <a:spcPct val="150000"/>
              </a:lnSpc>
              <a:spcAft>
                <a:spcPts val="2835"/>
              </a:spcAft>
              <a:buClr>
                <a:srgbClr val="000000"/>
              </a:buClr>
              <a:buSzPct val="120000"/>
              <a:buFont typeface="Wingdings" charset="2"/>
              <a:buChar char=""/>
            </a:pPr>
            <a:r>
              <a:rPr lang="el-GR" sz="2000" b="0" strike="noStrike" spc="-1" dirty="0">
                <a:solidFill>
                  <a:srgbClr val="000000"/>
                </a:solidFill>
                <a:latin typeface="Arial"/>
                <a:ea typeface="DejaVu Sans"/>
              </a:rPr>
              <a:t>Ο Διευθυντής, μετά από εισήγηση του Συλλόγου Διδασκόντων ή με δική του πρωτοβουλία, δύναται να αποφασίζει τη σύναψη συμφωνιών συνεργασίας με κάθε φορέα που κρίνει σκόπιμο, με σκοπό τη συμμετοχή της σχολικής μονάδας σε προγράμματα και δράσεις πολιτιστικού, αθλητικού, κοινωνικού ή εκπαιδευτικού ενδιαφέροντος.</a:t>
            </a:r>
            <a:endParaRPr lang="el-GR" sz="2000" b="0" strike="noStrike" spc="-1" dirty="0">
              <a:latin typeface="Arial"/>
            </a:endParaRPr>
          </a:p>
          <a:p>
            <a:pPr marL="216000" indent="-213480" algn="just">
              <a:lnSpc>
                <a:spcPct val="150000"/>
              </a:lnSpc>
              <a:spcAft>
                <a:spcPts val="2835"/>
              </a:spcAft>
              <a:buClr>
                <a:srgbClr val="000000"/>
              </a:buClr>
              <a:buSzPct val="120000"/>
              <a:buFont typeface="Wingdings" charset="2"/>
              <a:buChar char=""/>
            </a:pPr>
            <a:r>
              <a:rPr lang="el-GR" sz="2000" b="0" strike="noStrike" spc="-1" dirty="0">
                <a:solidFill>
                  <a:srgbClr val="000000"/>
                </a:solidFill>
                <a:latin typeface="Arial"/>
                <a:ea typeface="DejaVu Sans"/>
              </a:rPr>
              <a:t>Τα σχετικά προγράμματα και δράσεις δύνανται να οργανώνονται και να υλοποιούνται είτε εξ ολοκλήρου από τον συνεργαζόμενο φορέα είτε από κοινού από τον συνεργαζόμενο φορέα και τη σχολική μονάδα. </a:t>
            </a:r>
            <a:endParaRPr lang="el-GR" sz="2000" b="0" strike="noStrike" spc="-1" dirty="0">
              <a:latin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CustomShape 1"/>
          <p:cNvSpPr/>
          <p:nvPr/>
        </p:nvSpPr>
        <p:spPr>
          <a:xfrm>
            <a:off x="0" y="7236000"/>
            <a:ext cx="10077480" cy="299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100000"/>
              </a:lnSpc>
            </a:pPr>
            <a:r>
              <a:rPr lang="el-GR" sz="1000" b="0" strike="noStrike" spc="-1" dirty="0">
                <a:solidFill>
                  <a:srgbClr val="666666"/>
                </a:solidFill>
                <a:latin typeface="Arial"/>
                <a:ea typeface="DejaVu Sans"/>
              </a:rPr>
              <a:t>Οι αλλαγές στη λειτουργία του Σχολείου σύμφωνα με τον Ν. 4823/2021                                                    </a:t>
            </a:r>
            <a:fld id="{17E6E33C-F79B-436D-AE4E-28C3C9A6B441}" type="slidenum">
              <a:rPr lang="el-GR" sz="1500" b="0" strike="noStrike" spc="-1">
                <a:solidFill>
                  <a:srgbClr val="666666"/>
                </a:solidFill>
                <a:latin typeface="Arial"/>
                <a:ea typeface="DejaVu Sans"/>
              </a:rPr>
              <a:pPr algn="ctr">
                <a:lnSpc>
                  <a:spcPct val="100000"/>
                </a:lnSpc>
              </a:pPr>
              <a:t>15</a:t>
            </a:fld>
            <a:r>
              <a:rPr lang="el-GR" sz="1500" b="0" strike="noStrike" spc="-1" dirty="0">
                <a:solidFill>
                  <a:srgbClr val="666666"/>
                </a:solidFill>
                <a:latin typeface="Arial"/>
                <a:ea typeface="DejaVu Sans"/>
              </a:rPr>
              <a:t> / </a:t>
            </a:r>
            <a:fld id="{75783AF0-86C2-48B4-8041-1DB18B13FFC5}" type="slidecount">
              <a:rPr lang="el-GR" sz="1500" b="0" strike="noStrike" spc="-1">
                <a:solidFill>
                  <a:srgbClr val="666666"/>
                </a:solidFill>
                <a:latin typeface="Arial"/>
                <a:ea typeface="DejaVu Sans"/>
              </a:rPr>
              <a:pPr algn="ctr">
                <a:lnSpc>
                  <a:spcPct val="100000"/>
                </a:lnSpc>
              </a:pPr>
              <a:t>35</a:t>
            </a:fld>
            <a:endParaRPr lang="el-GR" sz="1500" b="0" strike="noStrike" spc="-1" dirty="0">
              <a:latin typeface="Arial"/>
            </a:endParaRPr>
          </a:p>
        </p:txBody>
      </p:sp>
      <p:sp>
        <p:nvSpPr>
          <p:cNvPr id="55" name="CustomShape 2"/>
          <p:cNvSpPr/>
          <p:nvPr/>
        </p:nvSpPr>
        <p:spPr>
          <a:xfrm>
            <a:off x="1050877" y="581057"/>
            <a:ext cx="8873898" cy="1113805"/>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r>
              <a:rPr lang="el-GR" sz="2400" b="1" strike="noStrike" spc="-1" dirty="0">
                <a:solidFill>
                  <a:srgbClr val="C00000"/>
                </a:solidFill>
                <a:latin typeface="Arial"/>
                <a:ea typeface="DejaVu Sans"/>
              </a:rPr>
              <a:t>Άρθρο 89, παρ.1: Λειτουργία </a:t>
            </a:r>
            <a:r>
              <a:rPr lang="el-GR" sz="2400" b="1" strike="noStrike" spc="-1" dirty="0" err="1">
                <a:solidFill>
                  <a:srgbClr val="C00000"/>
                </a:solidFill>
                <a:latin typeface="Arial"/>
                <a:ea typeface="DejaVu Sans"/>
              </a:rPr>
              <a:t>Eκπαιδευτικών</a:t>
            </a:r>
            <a:r>
              <a:rPr lang="el-GR" sz="2400" b="1" strike="noStrike" spc="-1" dirty="0">
                <a:solidFill>
                  <a:srgbClr val="C00000"/>
                </a:solidFill>
                <a:latin typeface="Arial"/>
                <a:ea typeface="DejaVu Sans"/>
              </a:rPr>
              <a:t> </a:t>
            </a:r>
            <a:r>
              <a:rPr lang="el-GR" sz="2400" b="1" strike="noStrike" spc="-1" dirty="0" err="1">
                <a:solidFill>
                  <a:srgbClr val="C00000"/>
                </a:solidFill>
                <a:latin typeface="Arial"/>
                <a:ea typeface="DejaVu Sans"/>
              </a:rPr>
              <a:t>Oμίλων</a:t>
            </a:r>
            <a:r>
              <a:rPr lang="el-GR" sz="2400" b="1" strike="noStrike" spc="-1" dirty="0">
                <a:solidFill>
                  <a:srgbClr val="C00000"/>
                </a:solidFill>
                <a:latin typeface="Arial"/>
                <a:ea typeface="DejaVu Sans"/>
              </a:rPr>
              <a:t> </a:t>
            </a:r>
            <a:endParaRPr lang="el-GR" sz="2400" b="1" strike="noStrike" spc="-1" dirty="0">
              <a:solidFill>
                <a:srgbClr val="C00000"/>
              </a:solidFill>
              <a:latin typeface="Arial"/>
            </a:endParaRPr>
          </a:p>
        </p:txBody>
      </p:sp>
      <p:sp>
        <p:nvSpPr>
          <p:cNvPr id="56" name="CustomShape 3"/>
          <p:cNvSpPr/>
          <p:nvPr/>
        </p:nvSpPr>
        <p:spPr>
          <a:xfrm>
            <a:off x="718457" y="1724297"/>
            <a:ext cx="8639023" cy="5511703"/>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480" algn="just">
              <a:lnSpc>
                <a:spcPct val="150000"/>
              </a:lnSpc>
              <a:spcAft>
                <a:spcPts val="2835"/>
              </a:spcAft>
              <a:buClr>
                <a:srgbClr val="000000"/>
              </a:buClr>
              <a:buSzPct val="120000"/>
              <a:buFont typeface="Wingdings" charset="2"/>
              <a:buChar char=""/>
            </a:pPr>
            <a:r>
              <a:rPr lang="el-GR" sz="2400" b="0" strike="noStrike" spc="-1" dirty="0">
                <a:solidFill>
                  <a:srgbClr val="000000"/>
                </a:solidFill>
                <a:latin typeface="Arial"/>
                <a:ea typeface="DejaVu Sans"/>
              </a:rPr>
              <a:t>Ο Διευθυντής, μετά από εισήγηση του Συλλόγου Διδασκόντων ή εκπαιδευτικού/εκπαιδευτικών που έχουν τοποθετηθεί στη σχολική μονάδα ή με δική του πρωτοβουλία, δύναται να αποφασίζει τη συγκρότηση και λειτουργία εκπαιδευτικών ομίλων μετά τη λήξη του ημερήσιου ωρολογίου προγράμματος διδασκαλίας. </a:t>
            </a:r>
            <a:endParaRPr lang="el-GR" sz="2400" b="0" strike="noStrike" spc="-1" dirty="0">
              <a:latin typeface="Arial"/>
            </a:endParaRPr>
          </a:p>
          <a:p>
            <a:pPr marL="216000" indent="-213480" algn="just">
              <a:lnSpc>
                <a:spcPct val="150000"/>
              </a:lnSpc>
              <a:spcAft>
                <a:spcPts val="2835"/>
              </a:spcAft>
              <a:buClr>
                <a:srgbClr val="000000"/>
              </a:buClr>
              <a:buSzPct val="120000"/>
              <a:buFont typeface="Wingdings" charset="2"/>
              <a:buChar char=""/>
            </a:pPr>
            <a:r>
              <a:rPr lang="el-GR" sz="2400" b="0" strike="noStrike" spc="-1" dirty="0">
                <a:solidFill>
                  <a:srgbClr val="000000"/>
                </a:solidFill>
                <a:latin typeface="Arial"/>
                <a:ea typeface="DejaVu Sans"/>
              </a:rPr>
              <a:t>Οι εκπαιδευτικοί όμιλοι των δημοτικών σχολείων δύναται να συγκροτούνται και να λειτουργούν και κατά τις διδακτικές ώρες του ολοήμερου προγράμματος της σχολικής μονάδας.</a:t>
            </a:r>
            <a:endParaRPr lang="el-GR" sz="2400" b="0" strike="noStrike" spc="-1" dirty="0">
              <a:latin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
          <p:cNvSpPr/>
          <p:nvPr/>
        </p:nvSpPr>
        <p:spPr>
          <a:xfrm>
            <a:off x="0" y="7236000"/>
            <a:ext cx="10077480" cy="299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100000"/>
              </a:lnSpc>
            </a:pPr>
            <a:r>
              <a:rPr lang="el-GR" sz="1000" b="0" strike="noStrike" spc="-1" dirty="0">
                <a:solidFill>
                  <a:srgbClr val="666666"/>
                </a:solidFill>
                <a:latin typeface="Arial"/>
                <a:ea typeface="DejaVu Sans"/>
              </a:rPr>
              <a:t>Οι αλλαγές στη λειτουργία του Σχολείου σύμφωνα με τον Ν. 4823/2021                                                    </a:t>
            </a:r>
            <a:fld id="{18ACA3FA-BA4E-4F0C-8E28-98E081A04B02}" type="slidenum">
              <a:rPr lang="el-GR" sz="1500" b="0" strike="noStrike" spc="-1">
                <a:solidFill>
                  <a:srgbClr val="666666"/>
                </a:solidFill>
                <a:latin typeface="Arial"/>
                <a:ea typeface="DejaVu Sans"/>
              </a:rPr>
              <a:pPr algn="ctr">
                <a:lnSpc>
                  <a:spcPct val="100000"/>
                </a:lnSpc>
              </a:pPr>
              <a:t>16</a:t>
            </a:fld>
            <a:r>
              <a:rPr lang="el-GR" sz="1500" b="0" strike="noStrike" spc="-1" dirty="0">
                <a:solidFill>
                  <a:srgbClr val="666666"/>
                </a:solidFill>
                <a:latin typeface="Arial"/>
                <a:ea typeface="DejaVu Sans"/>
              </a:rPr>
              <a:t> / </a:t>
            </a:r>
            <a:fld id="{ADD6D63D-4116-4648-A092-5A3B6061A64E}" type="slidecount">
              <a:rPr lang="el-GR" sz="1500" b="0" strike="noStrike" spc="-1">
                <a:solidFill>
                  <a:srgbClr val="666666"/>
                </a:solidFill>
                <a:latin typeface="Arial"/>
                <a:ea typeface="DejaVu Sans"/>
              </a:rPr>
              <a:pPr algn="ctr">
                <a:lnSpc>
                  <a:spcPct val="100000"/>
                </a:lnSpc>
              </a:pPr>
              <a:t>35</a:t>
            </a:fld>
            <a:endParaRPr lang="el-GR" sz="1500" b="0" strike="noStrike" spc="-1" dirty="0">
              <a:latin typeface="Arial"/>
            </a:endParaRPr>
          </a:p>
        </p:txBody>
      </p:sp>
      <p:sp>
        <p:nvSpPr>
          <p:cNvPr id="67" name="CustomShape 2"/>
          <p:cNvSpPr/>
          <p:nvPr/>
        </p:nvSpPr>
        <p:spPr>
          <a:xfrm>
            <a:off x="1083145" y="377675"/>
            <a:ext cx="8997480" cy="427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r>
              <a:rPr lang="el-GR" sz="2400" b="1" strike="noStrike" spc="-1" dirty="0">
                <a:solidFill>
                  <a:srgbClr val="C00000"/>
                </a:solidFill>
                <a:latin typeface="Arial"/>
                <a:ea typeface="DejaVu Sans"/>
              </a:rPr>
              <a:t>Άρθρο 92: </a:t>
            </a:r>
            <a:r>
              <a:rPr lang="el-GR" sz="2400" b="1" strike="noStrike" spc="-1" dirty="0" err="1">
                <a:solidFill>
                  <a:srgbClr val="C00000"/>
                </a:solidFill>
                <a:latin typeface="Arial"/>
                <a:ea typeface="DejaVu Sans"/>
              </a:rPr>
              <a:t>Ενδοσχολικοί</a:t>
            </a:r>
            <a:r>
              <a:rPr lang="el-GR" sz="2400" b="1" strike="noStrike" spc="-1" dirty="0">
                <a:solidFill>
                  <a:srgbClr val="C00000"/>
                </a:solidFill>
                <a:latin typeface="Arial"/>
                <a:ea typeface="DejaVu Sans"/>
              </a:rPr>
              <a:t> Συντονιστές  </a:t>
            </a:r>
            <a:endParaRPr lang="el-GR" sz="2400" b="1" strike="noStrike" spc="-1" dirty="0">
              <a:solidFill>
                <a:srgbClr val="C00000"/>
              </a:solidFill>
              <a:latin typeface="Arial"/>
            </a:endParaRPr>
          </a:p>
        </p:txBody>
      </p:sp>
      <p:sp>
        <p:nvSpPr>
          <p:cNvPr id="68" name="CustomShape 3"/>
          <p:cNvSpPr/>
          <p:nvPr/>
        </p:nvSpPr>
        <p:spPr>
          <a:xfrm>
            <a:off x="666206" y="968991"/>
            <a:ext cx="8691274" cy="6267009"/>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480" algn="just">
              <a:lnSpc>
                <a:spcPct val="150000"/>
              </a:lnSpc>
              <a:spcAft>
                <a:spcPts val="2835"/>
              </a:spcAft>
              <a:buClr>
                <a:srgbClr val="000000"/>
              </a:buClr>
              <a:buSzPct val="120000"/>
              <a:buFont typeface="Wingdings" charset="2"/>
              <a:buChar char=""/>
            </a:pPr>
            <a:r>
              <a:rPr lang="el-GR" sz="2000" b="0" strike="noStrike" spc="-1" dirty="0">
                <a:solidFill>
                  <a:srgbClr val="000000"/>
                </a:solidFill>
                <a:latin typeface="Arial"/>
                <a:ea typeface="DejaVu Sans"/>
              </a:rPr>
              <a:t>Όργανα συντονισμού του εκπαιδευτικού έργου σε επίπεδο σχολικής μονάδας Πρωτοβάθμιας και Δευτεροβάθμιας εκπαίδευσης είναι οι </a:t>
            </a:r>
            <a:r>
              <a:rPr lang="el-GR" sz="2000" b="0" strike="noStrike" spc="-1" dirty="0" err="1">
                <a:solidFill>
                  <a:srgbClr val="000000"/>
                </a:solidFill>
                <a:latin typeface="Arial"/>
                <a:ea typeface="DejaVu Sans"/>
              </a:rPr>
              <a:t>Ενδοσχολικοί</a:t>
            </a:r>
            <a:r>
              <a:rPr lang="el-GR" sz="2000" b="0" strike="noStrike" spc="-1" dirty="0">
                <a:solidFill>
                  <a:srgbClr val="000000"/>
                </a:solidFill>
                <a:latin typeface="Arial"/>
                <a:ea typeface="DejaVu Sans"/>
              </a:rPr>
              <a:t> Συντονιστές (Συντονιστές Τάξεων ή Συντονιστές Γνωστικών Πεδίων), οι οποίοι επικουρούν τον Διευθυντή στο έργο του.</a:t>
            </a:r>
            <a:endParaRPr lang="el-GR" sz="2000" b="0" strike="noStrike" spc="-1" dirty="0">
              <a:latin typeface="Arial"/>
            </a:endParaRPr>
          </a:p>
          <a:p>
            <a:pPr marL="216000" indent="-213480" algn="just">
              <a:lnSpc>
                <a:spcPct val="150000"/>
              </a:lnSpc>
              <a:buClr>
                <a:srgbClr val="000000"/>
              </a:buClr>
              <a:buSzPct val="120000"/>
              <a:buFont typeface="Wingdings" charset="2"/>
              <a:buChar char=""/>
            </a:pPr>
            <a:r>
              <a:rPr lang="el-GR" sz="2000" b="0" strike="noStrike" spc="-1" dirty="0">
                <a:solidFill>
                  <a:srgbClr val="000000"/>
                </a:solidFill>
                <a:latin typeface="Arial"/>
                <a:ea typeface="Noto Sans CJK SC"/>
              </a:rPr>
              <a:t>Οι </a:t>
            </a:r>
            <a:r>
              <a:rPr lang="el-GR" sz="2000" b="0" strike="noStrike" spc="-1" dirty="0" err="1">
                <a:solidFill>
                  <a:srgbClr val="000000"/>
                </a:solidFill>
                <a:latin typeface="Arial"/>
                <a:ea typeface="Noto Sans CJK SC"/>
              </a:rPr>
              <a:t>Ενδοσχολικοί</a:t>
            </a:r>
            <a:r>
              <a:rPr lang="el-GR" sz="2000" b="0" strike="noStrike" spc="-1" dirty="0">
                <a:solidFill>
                  <a:srgbClr val="000000"/>
                </a:solidFill>
                <a:latin typeface="Arial"/>
                <a:ea typeface="Noto Sans CJK SC"/>
              </a:rPr>
              <a:t> Συντονιστές αναλαμβάνουν: </a:t>
            </a:r>
            <a:endParaRPr lang="el-GR" sz="2000" b="0" strike="noStrike" spc="-1" dirty="0">
              <a:latin typeface="Arial"/>
            </a:endParaRPr>
          </a:p>
          <a:p>
            <a:pPr marL="216000" indent="-213480">
              <a:lnSpc>
                <a:spcPct val="150000"/>
              </a:lnSpc>
              <a:buClr>
                <a:srgbClr val="000000"/>
              </a:buClr>
              <a:buSzPct val="120000"/>
              <a:buFont typeface="Wingdings" charset="2"/>
              <a:buChar char=""/>
            </a:pPr>
            <a:r>
              <a:rPr lang="el-GR" sz="2000" b="0" strike="noStrike" spc="-1" dirty="0">
                <a:solidFill>
                  <a:srgbClr val="000000"/>
                </a:solidFill>
                <a:latin typeface="Arial"/>
                <a:ea typeface="Noto Sans CJK SC"/>
              </a:rPr>
              <a:t>α) την υποστήριξη και τον συντονισμό των εκπαιδευτικών, </a:t>
            </a:r>
            <a:endParaRPr lang="el-GR" sz="2000" b="0" strike="noStrike" spc="-1" dirty="0">
              <a:latin typeface="Arial"/>
            </a:endParaRPr>
          </a:p>
          <a:p>
            <a:pPr marL="216000" indent="-213480">
              <a:lnSpc>
                <a:spcPct val="150000"/>
              </a:lnSpc>
              <a:buClr>
                <a:srgbClr val="000000"/>
              </a:buClr>
              <a:buSzPct val="120000"/>
              <a:buFont typeface="Wingdings" charset="2"/>
              <a:buChar char=""/>
            </a:pPr>
            <a:r>
              <a:rPr lang="el-GR" sz="2000" b="0" strike="noStrike" spc="-1" dirty="0">
                <a:solidFill>
                  <a:srgbClr val="000000"/>
                </a:solidFill>
                <a:latin typeface="Arial"/>
                <a:ea typeface="Noto Sans CJK SC"/>
              </a:rPr>
              <a:t>β) τον προγραμματισμό της διδακτέας ύλης, </a:t>
            </a:r>
            <a:endParaRPr lang="el-GR" sz="2000" b="0" strike="noStrike" spc="-1" dirty="0">
              <a:latin typeface="Arial"/>
            </a:endParaRPr>
          </a:p>
          <a:p>
            <a:pPr marL="216000" indent="-213480">
              <a:lnSpc>
                <a:spcPct val="150000"/>
              </a:lnSpc>
              <a:spcAft>
                <a:spcPts val="283"/>
              </a:spcAft>
              <a:buClr>
                <a:srgbClr val="000000"/>
              </a:buClr>
              <a:buSzPct val="120000"/>
              <a:buFont typeface="Wingdings" charset="2"/>
              <a:buChar char=""/>
            </a:pPr>
            <a:r>
              <a:rPr lang="el-GR" sz="2000" b="0" strike="noStrike" spc="-1" dirty="0">
                <a:solidFill>
                  <a:srgbClr val="000000"/>
                </a:solidFill>
                <a:latin typeface="Arial"/>
                <a:ea typeface="Noto Sans CJK SC"/>
              </a:rPr>
              <a:t>γ) την οργάνωση δειγματικών διδασκαλιών και την ανταλλαγή καλών επαγγελματικών πρακτικών, </a:t>
            </a:r>
            <a:endParaRPr lang="el-GR" sz="2000" b="0" strike="noStrike" spc="-1" dirty="0">
              <a:latin typeface="Arial"/>
            </a:endParaRPr>
          </a:p>
          <a:p>
            <a:pPr marL="216000" indent="-213480">
              <a:lnSpc>
                <a:spcPct val="150000"/>
              </a:lnSpc>
              <a:buClr>
                <a:srgbClr val="000000"/>
              </a:buClr>
              <a:buSzPct val="120000"/>
              <a:buFont typeface="Wingdings" charset="2"/>
              <a:buChar char=""/>
            </a:pPr>
            <a:r>
              <a:rPr lang="el-GR" sz="2000" b="0" strike="noStrike" spc="-1" dirty="0">
                <a:solidFill>
                  <a:srgbClr val="000000"/>
                </a:solidFill>
                <a:latin typeface="Arial"/>
                <a:ea typeface="Noto Sans CJK SC"/>
              </a:rPr>
              <a:t>δ) την εισαγωγή καινοτόμων εκπαιδευτικών εργαλείων διδασκαλίας και την αξιολόγησή τους και </a:t>
            </a:r>
            <a:endParaRPr lang="el-GR" sz="2000" b="0" strike="noStrike" spc="-1" dirty="0">
              <a:latin typeface="Arial"/>
            </a:endParaRPr>
          </a:p>
          <a:p>
            <a:pPr marL="216000" indent="-213480">
              <a:lnSpc>
                <a:spcPct val="150000"/>
              </a:lnSpc>
              <a:buClr>
                <a:srgbClr val="000000"/>
              </a:buClr>
              <a:buSzPct val="120000"/>
              <a:buFont typeface="Wingdings" charset="2"/>
              <a:buChar char=""/>
            </a:pPr>
            <a:r>
              <a:rPr lang="el-GR" sz="2000" b="0" strike="noStrike" spc="-1" dirty="0">
                <a:solidFill>
                  <a:srgbClr val="000000"/>
                </a:solidFill>
                <a:latin typeface="Arial"/>
                <a:ea typeface="Noto Sans CJK SC"/>
              </a:rPr>
              <a:t>ε) τον προγραμματισμό των διαδικασιών αξιολόγησης των μαθητών. </a:t>
            </a:r>
            <a:endParaRPr lang="el-GR" sz="2000" b="0" strike="noStrike" spc="-1" dirty="0">
              <a:latin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0" y="7236000"/>
            <a:ext cx="10077480" cy="299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100000"/>
              </a:lnSpc>
            </a:pPr>
            <a:r>
              <a:rPr lang="el-GR" sz="1000" b="0" strike="noStrike" spc="-1" dirty="0">
                <a:solidFill>
                  <a:srgbClr val="666666"/>
                </a:solidFill>
                <a:latin typeface="Arial"/>
                <a:ea typeface="DejaVu Sans"/>
              </a:rPr>
              <a:t>Οι αλλαγές στη λειτουργία του Σχολείου σύμφωνα με τον Ν. 4823/2021                                                    </a:t>
            </a:r>
            <a:fld id="{07D8777B-E4DB-4905-9FF4-E31113026A77}" type="slidenum">
              <a:rPr lang="el-GR" sz="1500" b="0" strike="noStrike" spc="-1">
                <a:solidFill>
                  <a:srgbClr val="666666"/>
                </a:solidFill>
                <a:latin typeface="Arial"/>
                <a:ea typeface="DejaVu Sans"/>
              </a:rPr>
              <a:pPr algn="ctr">
                <a:lnSpc>
                  <a:spcPct val="100000"/>
                </a:lnSpc>
              </a:pPr>
              <a:t>17</a:t>
            </a:fld>
            <a:r>
              <a:rPr lang="el-GR" sz="1500" b="0" strike="noStrike" spc="-1" dirty="0">
                <a:solidFill>
                  <a:srgbClr val="666666"/>
                </a:solidFill>
                <a:latin typeface="Arial"/>
                <a:ea typeface="DejaVu Sans"/>
              </a:rPr>
              <a:t> / </a:t>
            </a:r>
            <a:fld id="{4E57EB6C-5619-4809-AB29-74E5A2E0D79C}" type="slidecount">
              <a:rPr lang="el-GR" sz="1500" b="0" strike="noStrike" spc="-1">
                <a:solidFill>
                  <a:srgbClr val="666666"/>
                </a:solidFill>
                <a:latin typeface="Arial"/>
                <a:ea typeface="DejaVu Sans"/>
              </a:rPr>
              <a:pPr algn="ctr">
                <a:lnSpc>
                  <a:spcPct val="100000"/>
                </a:lnSpc>
              </a:pPr>
              <a:t>35</a:t>
            </a:fld>
            <a:endParaRPr lang="el-GR" sz="1500" b="0" strike="noStrike" spc="-1" dirty="0">
              <a:latin typeface="Arial"/>
            </a:endParaRPr>
          </a:p>
        </p:txBody>
      </p:sp>
      <p:sp>
        <p:nvSpPr>
          <p:cNvPr id="95" name="CustomShape 2"/>
          <p:cNvSpPr/>
          <p:nvPr/>
        </p:nvSpPr>
        <p:spPr>
          <a:xfrm>
            <a:off x="1083145" y="300116"/>
            <a:ext cx="8997480" cy="427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r>
              <a:rPr lang="el-GR" sz="2400" b="1" strike="noStrike" spc="-1" dirty="0">
                <a:solidFill>
                  <a:srgbClr val="C00000"/>
                </a:solidFill>
                <a:latin typeface="Arial"/>
                <a:ea typeface="DejaVu Sans"/>
              </a:rPr>
              <a:t>Άρθρο 98: Χρήση - Αξιοποίηση των σχολικών κτιρίων,</a:t>
            </a:r>
            <a:endParaRPr lang="el-GR" sz="2400" b="1" strike="noStrike" spc="-1" dirty="0">
              <a:solidFill>
                <a:srgbClr val="C00000"/>
              </a:solidFill>
              <a:latin typeface="Arial"/>
            </a:endParaRPr>
          </a:p>
          <a:p>
            <a:pPr>
              <a:lnSpc>
                <a:spcPct val="100000"/>
              </a:lnSpc>
            </a:pPr>
            <a:r>
              <a:rPr lang="el-GR" sz="2400" b="1" strike="noStrike" spc="-1" dirty="0">
                <a:solidFill>
                  <a:srgbClr val="C00000"/>
                </a:solidFill>
                <a:latin typeface="Arial"/>
                <a:ea typeface="DejaVu Sans"/>
              </a:rPr>
              <a:t>υποδομών και λοιπών εγκαταστάσεων (1)</a:t>
            </a:r>
            <a:endParaRPr lang="el-GR" sz="2400" b="1" strike="noStrike" spc="-1" dirty="0">
              <a:solidFill>
                <a:srgbClr val="C00000"/>
              </a:solidFill>
              <a:latin typeface="Arial"/>
            </a:endParaRPr>
          </a:p>
        </p:txBody>
      </p:sp>
      <p:sp>
        <p:nvSpPr>
          <p:cNvPr id="96" name="CustomShape 3"/>
          <p:cNvSpPr/>
          <p:nvPr/>
        </p:nvSpPr>
        <p:spPr>
          <a:xfrm>
            <a:off x="821880" y="1305790"/>
            <a:ext cx="8433720" cy="6001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480" algn="just">
              <a:lnSpc>
                <a:spcPct val="150000"/>
              </a:lnSpc>
              <a:spcAft>
                <a:spcPts val="2835"/>
              </a:spcAft>
              <a:buClr>
                <a:srgbClr val="000000"/>
              </a:buClr>
              <a:buSzPct val="120000"/>
              <a:buFont typeface="Wingdings" charset="2"/>
              <a:buChar char=""/>
            </a:pPr>
            <a:r>
              <a:rPr lang="el-GR" sz="2000" b="0" strike="noStrike" spc="-1" dirty="0">
                <a:solidFill>
                  <a:srgbClr val="000000"/>
                </a:solidFill>
                <a:latin typeface="Arial"/>
                <a:ea typeface="DejaVu Sans"/>
              </a:rPr>
              <a:t>Κατά τη διάρκεια του σχολικού έτους είναι δυνατόν με απόφαση του Σχολικού Συμβουλίου, η οποία γνωστοποιείται στον οικείο Δήμο, να διοργανώνονται και να υλοποιούνται από τη σχολική μονάδα, μετά τη λήξη του ολοήμερου σχολείου, με ή χωρίς συνεργασία με τρίτους φορείς, εκδηλώσεις, προγράμματα και συνέδρια που απευθύνονται στην εκπαιδευτική κοινότητα.</a:t>
            </a:r>
            <a:endParaRPr lang="el-GR" sz="2000" b="0" strike="noStrike" spc="-1" dirty="0">
              <a:latin typeface="Arial"/>
            </a:endParaRPr>
          </a:p>
          <a:p>
            <a:pPr marL="216000" indent="-213480" algn="just">
              <a:lnSpc>
                <a:spcPct val="150000"/>
              </a:lnSpc>
              <a:spcAft>
                <a:spcPts val="2835"/>
              </a:spcAft>
              <a:buClr>
                <a:srgbClr val="000000"/>
              </a:buClr>
              <a:buSzPct val="120000"/>
              <a:buFont typeface="Wingdings" charset="2"/>
              <a:buChar char=""/>
            </a:pPr>
            <a:r>
              <a:rPr lang="el-GR" sz="2000" b="0" strike="noStrike" spc="-1" dirty="0">
                <a:solidFill>
                  <a:srgbClr val="000000"/>
                </a:solidFill>
                <a:latin typeface="Arial"/>
                <a:ea typeface="DejaVu Sans"/>
              </a:rPr>
              <a:t>Οι εκδηλώσεις, τα προγράμματα και τα συνέδρια διοργανώνονται, ύστερα από εισήγηση του Διευθυντή της σχολικής μονάδας. </a:t>
            </a:r>
            <a:endParaRPr lang="el-GR" sz="2000" b="0" strike="noStrike" spc="-1" dirty="0">
              <a:latin typeface="Arial"/>
            </a:endParaRPr>
          </a:p>
          <a:p>
            <a:pPr marL="216000" indent="-213480" algn="just">
              <a:lnSpc>
                <a:spcPct val="150000"/>
              </a:lnSpc>
              <a:spcAft>
                <a:spcPts val="2835"/>
              </a:spcAft>
              <a:buClr>
                <a:srgbClr val="000000"/>
              </a:buClr>
              <a:buSzPct val="120000"/>
              <a:buFont typeface="Wingdings" charset="2"/>
              <a:buChar char=""/>
            </a:pPr>
            <a:r>
              <a:rPr lang="el-GR" sz="2000" b="0" strike="noStrike" spc="-1" dirty="0">
                <a:solidFill>
                  <a:srgbClr val="000000"/>
                </a:solidFill>
                <a:latin typeface="Arial"/>
                <a:ea typeface="DejaVu Sans"/>
              </a:rPr>
              <a:t>Τυχόν έσοδα από τις εκδηλώσεις αυτές εισπράττονται από την αρμόδια σχολική επιτροπή και αποδίδονται στη σχολική μονάδα μέσω αυτής. </a:t>
            </a:r>
            <a:endParaRPr lang="el-GR" sz="2000" b="0" strike="noStrike" spc="-1" dirty="0">
              <a:latin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0" y="7236000"/>
            <a:ext cx="10077480" cy="299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100000"/>
              </a:lnSpc>
            </a:pPr>
            <a:r>
              <a:rPr lang="el-GR" sz="1000" b="0" strike="noStrike" spc="-1" dirty="0">
                <a:solidFill>
                  <a:srgbClr val="666666"/>
                </a:solidFill>
                <a:latin typeface="Arial"/>
                <a:ea typeface="DejaVu Sans"/>
              </a:rPr>
              <a:t>Οι αλλαγές στη λειτουργία του Σχολείου σύμφωνα με τον Ν. 4823/2021                                                    </a:t>
            </a:r>
            <a:fld id="{F9C91ECE-4D7B-4F0D-95D9-52004583381B}" type="slidenum">
              <a:rPr lang="el-GR" sz="1500" b="0" strike="noStrike" spc="-1">
                <a:solidFill>
                  <a:srgbClr val="666666"/>
                </a:solidFill>
                <a:latin typeface="Arial"/>
                <a:ea typeface="DejaVu Sans"/>
              </a:rPr>
              <a:pPr algn="ctr">
                <a:lnSpc>
                  <a:spcPct val="100000"/>
                </a:lnSpc>
              </a:pPr>
              <a:t>18</a:t>
            </a:fld>
            <a:r>
              <a:rPr lang="el-GR" sz="1500" b="0" strike="noStrike" spc="-1" dirty="0">
                <a:solidFill>
                  <a:srgbClr val="666666"/>
                </a:solidFill>
                <a:latin typeface="Arial"/>
                <a:ea typeface="DejaVu Sans"/>
              </a:rPr>
              <a:t> / </a:t>
            </a:r>
            <a:fld id="{B871A880-3A51-4C48-B1A8-DD827A4A76AA}" type="slidecount">
              <a:rPr lang="el-GR" sz="1500" b="0" strike="noStrike" spc="-1">
                <a:solidFill>
                  <a:srgbClr val="666666"/>
                </a:solidFill>
                <a:latin typeface="Arial"/>
                <a:ea typeface="DejaVu Sans"/>
              </a:rPr>
              <a:pPr algn="ctr">
                <a:lnSpc>
                  <a:spcPct val="100000"/>
                </a:lnSpc>
              </a:pPr>
              <a:t>35</a:t>
            </a:fld>
            <a:endParaRPr lang="el-GR" sz="1500" b="0" strike="noStrike" spc="-1" dirty="0">
              <a:latin typeface="Arial"/>
            </a:endParaRPr>
          </a:p>
        </p:txBody>
      </p:sp>
      <p:sp>
        <p:nvSpPr>
          <p:cNvPr id="98" name="CustomShape 2"/>
          <p:cNvSpPr/>
          <p:nvPr/>
        </p:nvSpPr>
        <p:spPr>
          <a:xfrm>
            <a:off x="923760" y="586720"/>
            <a:ext cx="8997480" cy="427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r>
              <a:rPr lang="el-GR" sz="2400" b="1" strike="noStrike" spc="-1" dirty="0">
                <a:solidFill>
                  <a:srgbClr val="C00000"/>
                </a:solidFill>
                <a:latin typeface="Arial"/>
                <a:ea typeface="DejaVu Sans"/>
              </a:rPr>
              <a:t>Άρθρο 98: Χρήση - Αξιοποίηση των σχολικών κτιρίων,</a:t>
            </a:r>
            <a:endParaRPr lang="el-GR" sz="2400" b="1" strike="noStrike" spc="-1" dirty="0">
              <a:solidFill>
                <a:srgbClr val="C00000"/>
              </a:solidFill>
              <a:latin typeface="Arial"/>
            </a:endParaRPr>
          </a:p>
          <a:p>
            <a:pPr>
              <a:lnSpc>
                <a:spcPct val="100000"/>
              </a:lnSpc>
            </a:pPr>
            <a:r>
              <a:rPr lang="el-GR" sz="2400" b="1" strike="noStrike" spc="-1" dirty="0">
                <a:solidFill>
                  <a:srgbClr val="C00000"/>
                </a:solidFill>
                <a:latin typeface="Arial"/>
                <a:ea typeface="DejaVu Sans"/>
              </a:rPr>
              <a:t>υποδομών και λοιπών εγκαταστάσεων (2)</a:t>
            </a:r>
            <a:endParaRPr lang="el-GR" sz="2400" b="1" strike="noStrike" spc="-1" dirty="0">
              <a:solidFill>
                <a:srgbClr val="C00000"/>
              </a:solidFill>
              <a:latin typeface="Arial"/>
            </a:endParaRPr>
          </a:p>
        </p:txBody>
      </p:sp>
      <p:sp>
        <p:nvSpPr>
          <p:cNvPr id="99" name="CustomShape 3"/>
          <p:cNvSpPr/>
          <p:nvPr/>
        </p:nvSpPr>
        <p:spPr>
          <a:xfrm>
            <a:off x="839243" y="1535374"/>
            <a:ext cx="8402137" cy="448892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480" algn="just">
              <a:lnSpc>
                <a:spcPct val="150000"/>
              </a:lnSpc>
              <a:spcAft>
                <a:spcPts val="2835"/>
              </a:spcAft>
              <a:buClr>
                <a:srgbClr val="000000"/>
              </a:buClr>
              <a:buSzPct val="120000"/>
              <a:buFont typeface="Wingdings" charset="2"/>
              <a:buChar char=""/>
            </a:pPr>
            <a:r>
              <a:rPr lang="el-GR" sz="2400" b="0" strike="noStrike" spc="-1" dirty="0">
                <a:solidFill>
                  <a:srgbClr val="000000"/>
                </a:solidFill>
                <a:latin typeface="Arial"/>
                <a:ea typeface="DejaVu Sans"/>
              </a:rPr>
              <a:t>Με απόφαση του Δημάρχου, η οποία γνωστοποιείται στο οικείο Σχολικό Συμβούλιο, είναι δυνατόν να διατεθεί διδακτήριο για την οργάνωση και πραγματοποίηση εκδηλώσεων κοινού ενδιαφέροντος μετά τη λήξη του ολοήμερου σχολείου. </a:t>
            </a:r>
            <a:endParaRPr lang="el-GR" sz="2400" b="0" strike="noStrike" spc="-1" dirty="0">
              <a:latin typeface="Arial"/>
            </a:endParaRPr>
          </a:p>
          <a:p>
            <a:pPr marL="216000" indent="-213480" algn="just">
              <a:lnSpc>
                <a:spcPct val="150000"/>
              </a:lnSpc>
              <a:spcAft>
                <a:spcPts val="2835"/>
              </a:spcAft>
              <a:buClr>
                <a:srgbClr val="000000"/>
              </a:buClr>
              <a:buSzPct val="120000"/>
              <a:buFont typeface="Wingdings" charset="2"/>
              <a:buChar char=""/>
            </a:pPr>
            <a:r>
              <a:rPr lang="el-GR" sz="2400" b="0" strike="noStrike" spc="-1" dirty="0">
                <a:solidFill>
                  <a:srgbClr val="000000"/>
                </a:solidFill>
                <a:latin typeface="Arial"/>
                <a:ea typeface="DejaVu Sans"/>
              </a:rPr>
              <a:t>Σε κάθε περίπτωση, κατά τη διάρκεια της χρήσης αποκαθίστανται από τον χρήστη οι τυχόν φθορές και ζημιές και καταβάλλονται οι επιπλέον δαπάνες φωτισμού, θέρμανσης και ύδρευσης. </a:t>
            </a:r>
            <a:endParaRPr lang="el-GR" sz="2400" b="0" strike="noStrike" spc="-1" dirty="0">
              <a:latin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0" y="7236000"/>
            <a:ext cx="10077480" cy="299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100000"/>
              </a:lnSpc>
            </a:pPr>
            <a:r>
              <a:rPr lang="el-GR" sz="1000" b="0" strike="noStrike" spc="-1" dirty="0">
                <a:solidFill>
                  <a:srgbClr val="666666"/>
                </a:solidFill>
                <a:latin typeface="Arial"/>
                <a:ea typeface="DejaVu Sans"/>
              </a:rPr>
              <a:t>Οι αλλαγές στη λειτουργία του Σχολείου σύμφωνα με τον Ν. 4823/2021                                                    </a:t>
            </a:r>
            <a:fld id="{49E7B829-71E9-435F-87D8-0A11A50C0170}" type="slidenum">
              <a:rPr lang="el-GR" sz="1500" b="0" strike="noStrike" spc="-1">
                <a:solidFill>
                  <a:srgbClr val="666666"/>
                </a:solidFill>
                <a:latin typeface="Arial"/>
                <a:ea typeface="DejaVu Sans"/>
              </a:rPr>
              <a:pPr algn="ctr">
                <a:lnSpc>
                  <a:spcPct val="100000"/>
                </a:lnSpc>
              </a:pPr>
              <a:t>19</a:t>
            </a:fld>
            <a:r>
              <a:rPr lang="el-GR" sz="1500" b="0" strike="noStrike" spc="-1" dirty="0">
                <a:solidFill>
                  <a:srgbClr val="666666"/>
                </a:solidFill>
                <a:latin typeface="Arial"/>
                <a:ea typeface="DejaVu Sans"/>
              </a:rPr>
              <a:t> / </a:t>
            </a:r>
            <a:fld id="{D2A6811F-560C-4AF7-A2B3-CF5035CB981F}" type="slidecount">
              <a:rPr lang="el-GR" sz="1500" b="0" strike="noStrike" spc="-1">
                <a:solidFill>
                  <a:srgbClr val="666666"/>
                </a:solidFill>
                <a:latin typeface="Arial"/>
                <a:ea typeface="DejaVu Sans"/>
              </a:rPr>
              <a:pPr algn="ctr">
                <a:lnSpc>
                  <a:spcPct val="100000"/>
                </a:lnSpc>
              </a:pPr>
              <a:t>35</a:t>
            </a:fld>
            <a:endParaRPr lang="el-GR" sz="1500" b="0" strike="noStrike" spc="-1" dirty="0">
              <a:latin typeface="Arial"/>
            </a:endParaRPr>
          </a:p>
        </p:txBody>
      </p:sp>
      <p:sp>
        <p:nvSpPr>
          <p:cNvPr id="101" name="CustomShape 2"/>
          <p:cNvSpPr/>
          <p:nvPr/>
        </p:nvSpPr>
        <p:spPr>
          <a:xfrm>
            <a:off x="1138488" y="527800"/>
            <a:ext cx="8942137" cy="372955"/>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r>
              <a:rPr lang="el-GR" sz="2400" b="1" strike="noStrike" spc="-1" dirty="0">
                <a:solidFill>
                  <a:srgbClr val="C00000"/>
                </a:solidFill>
                <a:latin typeface="Arial"/>
                <a:ea typeface="DejaVu Sans"/>
              </a:rPr>
              <a:t>Άρθρο 99: Χρηματοδότηση σχολικών μονάδων και διαχείριση δωρεών</a:t>
            </a:r>
            <a:endParaRPr lang="el-GR" sz="2400" b="1" strike="noStrike" spc="-1" dirty="0">
              <a:solidFill>
                <a:srgbClr val="C00000"/>
              </a:solidFill>
              <a:latin typeface="Arial"/>
            </a:endParaRPr>
          </a:p>
        </p:txBody>
      </p:sp>
      <p:sp>
        <p:nvSpPr>
          <p:cNvPr id="102" name="CustomShape 3"/>
          <p:cNvSpPr/>
          <p:nvPr/>
        </p:nvSpPr>
        <p:spPr>
          <a:xfrm>
            <a:off x="821880" y="1499057"/>
            <a:ext cx="8433720" cy="4561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480" algn="just">
              <a:lnSpc>
                <a:spcPct val="150000"/>
              </a:lnSpc>
              <a:spcAft>
                <a:spcPts val="2835"/>
              </a:spcAft>
              <a:buClr>
                <a:srgbClr val="000000"/>
              </a:buClr>
              <a:buSzPct val="120000"/>
              <a:buFont typeface="Wingdings" charset="2"/>
              <a:buChar char=""/>
            </a:pPr>
            <a:r>
              <a:rPr lang="el-GR" sz="2400" b="0" strike="noStrike" spc="-1" dirty="0">
                <a:solidFill>
                  <a:srgbClr val="000000"/>
                </a:solidFill>
                <a:latin typeface="Arial"/>
                <a:ea typeface="DejaVu Sans"/>
              </a:rPr>
              <a:t>Οι σχολικές μονάδες είναι δυνατόν να χρηματοδοτούνται και από δωρεές, κληρονομίες, κληροδοσίες και άλλες παροχές τρίτων, καθώς και επιχορηγήσεις από άλλες πηγές, όπως από την πραγματοποίηση εκδηλώσεων. </a:t>
            </a:r>
            <a:endParaRPr lang="el-GR" sz="2400" b="0" strike="noStrike" spc="-1" dirty="0">
              <a:latin typeface="Arial"/>
            </a:endParaRPr>
          </a:p>
          <a:p>
            <a:pPr marL="216000" indent="-213480" algn="just">
              <a:lnSpc>
                <a:spcPct val="150000"/>
              </a:lnSpc>
              <a:spcAft>
                <a:spcPts val="2835"/>
              </a:spcAft>
              <a:buClr>
                <a:srgbClr val="000000"/>
              </a:buClr>
              <a:buSzPct val="120000"/>
              <a:buFont typeface="Wingdings" charset="2"/>
              <a:buChar char=""/>
            </a:pPr>
            <a:r>
              <a:rPr lang="el-GR" sz="2400" b="0" strike="noStrike" spc="-1" dirty="0">
                <a:solidFill>
                  <a:srgbClr val="000000"/>
                </a:solidFill>
                <a:latin typeface="Arial"/>
                <a:ea typeface="DejaVu Sans"/>
              </a:rPr>
              <a:t>Η χρηματοδότηση αποδίδεται μέσω της αρμόδιας Σχολικής Επιτροπής άμεσα στη σχολική μονάδα, χωρίς να συμψηφίζεται με την τακτική επιχορήγηση για την κάλυψη των αναγκών της σχολικής μονάδας.</a:t>
            </a:r>
            <a:endParaRPr lang="el-GR" sz="2400" b="0" strike="noStrike" spc="-1" dirty="0">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ABBB22-712A-4899-9359-BB77BEE9C71E}"/>
              </a:ext>
            </a:extLst>
          </p:cNvPr>
          <p:cNvSpPr>
            <a:spLocks noGrp="1"/>
          </p:cNvSpPr>
          <p:nvPr>
            <p:ph type="title"/>
          </p:nvPr>
        </p:nvSpPr>
        <p:spPr>
          <a:xfrm>
            <a:off x="504000" y="301320"/>
            <a:ext cx="9072000" cy="717583"/>
          </a:xfrm>
        </p:spPr>
        <p:txBody>
          <a:bodyPr/>
          <a:lstStyle/>
          <a:p>
            <a:pPr algn="ctr"/>
            <a:r>
              <a:rPr lang="el-GR" sz="2800" b="1" dirty="0">
                <a:solidFill>
                  <a:srgbClr val="FF0000"/>
                </a:solidFill>
              </a:rPr>
              <a:t>Δευτέρα 13/9/2021</a:t>
            </a:r>
          </a:p>
        </p:txBody>
      </p:sp>
      <p:sp>
        <p:nvSpPr>
          <p:cNvPr id="3" name="Υπότιτλος 2">
            <a:extLst>
              <a:ext uri="{FF2B5EF4-FFF2-40B4-BE49-F238E27FC236}">
                <a16:creationId xmlns:a16="http://schemas.microsoft.com/office/drawing/2014/main" id="{564372FE-863D-44FA-94A4-8999A9737B89}"/>
              </a:ext>
            </a:extLst>
          </p:cNvPr>
          <p:cNvSpPr>
            <a:spLocks noGrp="1"/>
          </p:cNvSpPr>
          <p:nvPr>
            <p:ph type="subTitle"/>
          </p:nvPr>
        </p:nvSpPr>
        <p:spPr>
          <a:xfrm>
            <a:off x="504000" y="1240971"/>
            <a:ext cx="9072000" cy="6456366"/>
          </a:xfrm>
        </p:spPr>
        <p:txBody>
          <a:bodyPr/>
          <a:lstStyle/>
          <a:p>
            <a:pPr marL="0" indent="0">
              <a:buNone/>
            </a:pPr>
            <a:endParaRPr lang="el-GR" sz="2400" dirty="0"/>
          </a:p>
          <a:p>
            <a:pPr marL="0" indent="0">
              <a:buNone/>
            </a:pPr>
            <a:r>
              <a:rPr lang="el-GR" sz="2800" dirty="0"/>
              <a:t>Προσέλευση στο σχολείο όλων των μαθητών/τριών με μάσκα και </a:t>
            </a:r>
            <a:r>
              <a:rPr lang="en-US" sz="2800" dirty="0"/>
              <a:t>self test</a:t>
            </a:r>
            <a:r>
              <a:rPr lang="el-GR" sz="2800" dirty="0"/>
              <a:t> (8:40 – 8:55)</a:t>
            </a:r>
            <a:endParaRPr lang="en-US" sz="2800" dirty="0"/>
          </a:p>
          <a:p>
            <a:pPr marL="0" indent="0">
              <a:buNone/>
            </a:pPr>
            <a:r>
              <a:rPr lang="el-GR" sz="2800" dirty="0"/>
              <a:t>(</a:t>
            </a:r>
            <a:r>
              <a:rPr lang="en-US" sz="2800" dirty="0"/>
              <a:t>O </a:t>
            </a:r>
            <a:r>
              <a:rPr lang="el-GR" sz="2800" dirty="0"/>
              <a:t>επόμενος έλεγχος </a:t>
            </a:r>
            <a:r>
              <a:rPr lang="en-US" sz="2800" dirty="0"/>
              <a:t>self test</a:t>
            </a:r>
            <a:r>
              <a:rPr lang="el-GR" sz="2800" dirty="0"/>
              <a:t> θα γίνει την Πέμπτη 16/9.)</a:t>
            </a:r>
          </a:p>
          <a:p>
            <a:pPr marL="0" indent="0">
              <a:buNone/>
            </a:pPr>
            <a:endParaRPr lang="el-GR" sz="2800" dirty="0"/>
          </a:p>
          <a:p>
            <a:pPr marL="0" indent="0">
              <a:buNone/>
            </a:pPr>
            <a:r>
              <a:rPr lang="el-GR" sz="2800" dirty="0"/>
              <a:t>Στον προαύλιο χώρο θα παραμείνει μόνο η Α΄ και η Β΄ τάξη, οι υπόλοιπες θα ανέβουν στις αίθουσές τους. Θα παραλάβουν τα βιβλία και το πρόγραμμα.</a:t>
            </a:r>
          </a:p>
          <a:p>
            <a:pPr marL="0" indent="0">
              <a:buNone/>
            </a:pPr>
            <a:endParaRPr lang="el-GR" sz="2800" dirty="0"/>
          </a:p>
          <a:p>
            <a:pPr marL="0" indent="0">
              <a:buNone/>
            </a:pPr>
            <a:r>
              <a:rPr lang="el-GR" sz="2800" dirty="0"/>
              <a:t>Μετά τον Αγιασμό θα ανέβει στην αίθουσά της η </a:t>
            </a:r>
            <a:r>
              <a:rPr lang="el-GR" sz="2800" dirty="0" err="1"/>
              <a:t>Β΄τάξη</a:t>
            </a:r>
            <a:r>
              <a:rPr lang="el-GR" sz="2800" dirty="0"/>
              <a:t> και θα μπουν στο προαύλιο οι γονείς της </a:t>
            </a:r>
            <a:r>
              <a:rPr lang="el-GR" sz="2800" dirty="0" err="1"/>
              <a:t>Α΄τάξης</a:t>
            </a:r>
            <a:r>
              <a:rPr lang="el-GR" sz="2800" dirty="0"/>
              <a:t>(σύντομη ενημέρωση).</a:t>
            </a:r>
          </a:p>
          <a:p>
            <a:pPr marL="0" indent="0">
              <a:buNone/>
            </a:pPr>
            <a:endParaRPr lang="el-GR" sz="2800" dirty="0"/>
          </a:p>
          <a:p>
            <a:pPr marL="0" indent="0">
              <a:buNone/>
            </a:pPr>
            <a:r>
              <a:rPr lang="el-GR" sz="2800" dirty="0"/>
              <a:t>Στις 9:30, σταδιακά, θα αποχωρήσουν όλοι - πλην της </a:t>
            </a:r>
            <a:r>
              <a:rPr lang="el-GR" sz="2800" dirty="0" err="1"/>
              <a:t>Α΄τάξης</a:t>
            </a:r>
            <a:r>
              <a:rPr lang="el-GR" sz="2800" dirty="0"/>
              <a:t> - που ένας </a:t>
            </a:r>
            <a:r>
              <a:rPr lang="el-GR" sz="2800" dirty="0" err="1"/>
              <a:t>ένας</a:t>
            </a:r>
            <a:r>
              <a:rPr lang="el-GR" sz="2800" dirty="0"/>
              <a:t> γονιός θα ανεβαίνει στην αίθουσα να παραλάβει τα βιβλία του παιδιού του.</a:t>
            </a:r>
          </a:p>
          <a:p>
            <a:pPr marL="0" indent="0">
              <a:buNone/>
            </a:pPr>
            <a:endParaRPr lang="el-GR" sz="2400" dirty="0"/>
          </a:p>
          <a:p>
            <a:pPr marL="0" indent="0">
              <a:buNone/>
            </a:pPr>
            <a:endParaRPr lang="el-GR" sz="2400" dirty="0"/>
          </a:p>
        </p:txBody>
      </p:sp>
    </p:spTree>
    <p:extLst>
      <p:ext uri="{BB962C8B-B14F-4D97-AF65-F5344CB8AC3E}">
        <p14:creationId xmlns:p14="http://schemas.microsoft.com/office/powerpoint/2010/main" val="21188349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CustomShape 1"/>
          <p:cNvSpPr/>
          <p:nvPr/>
        </p:nvSpPr>
        <p:spPr>
          <a:xfrm>
            <a:off x="0" y="7236000"/>
            <a:ext cx="10077480" cy="299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100000"/>
              </a:lnSpc>
            </a:pPr>
            <a:r>
              <a:rPr lang="el-GR" sz="1000" b="0" strike="noStrike" spc="-1">
                <a:solidFill>
                  <a:srgbClr val="666666"/>
                </a:solidFill>
                <a:latin typeface="Arial"/>
                <a:ea typeface="DejaVu Sans"/>
              </a:rPr>
              <a:t>Οι </a:t>
            </a:r>
            <a:r>
              <a:rPr lang="el-GR" sz="1000" b="0" strike="noStrike" spc="-1" dirty="0">
                <a:solidFill>
                  <a:srgbClr val="666666"/>
                </a:solidFill>
                <a:latin typeface="Arial"/>
                <a:ea typeface="DejaVu Sans"/>
              </a:rPr>
              <a:t>αλλαγές στη λειτουργία του Σχολείου σύμφωνα με τον Ν. 4823/2021                                                    </a:t>
            </a:r>
            <a:fld id="{F69906D7-9F05-4FB7-9438-A3BD3F8B190D}" type="slidenum">
              <a:rPr lang="el-GR" sz="1500" b="0" strike="noStrike" spc="-1">
                <a:solidFill>
                  <a:srgbClr val="666666"/>
                </a:solidFill>
                <a:latin typeface="Arial"/>
                <a:ea typeface="DejaVu Sans"/>
              </a:rPr>
              <a:pPr algn="ctr">
                <a:lnSpc>
                  <a:spcPct val="100000"/>
                </a:lnSpc>
              </a:pPr>
              <a:t>20</a:t>
            </a:fld>
            <a:r>
              <a:rPr lang="el-GR" sz="1500" b="0" strike="noStrike" spc="-1" dirty="0">
                <a:solidFill>
                  <a:srgbClr val="666666"/>
                </a:solidFill>
                <a:latin typeface="Arial"/>
                <a:ea typeface="DejaVu Sans"/>
              </a:rPr>
              <a:t> / </a:t>
            </a:r>
            <a:fld id="{20944EEE-F71E-4D1D-9CB2-D9BEE339C1D1}" type="slidecount">
              <a:rPr lang="el-GR" sz="1500" b="0" strike="noStrike" spc="-1">
                <a:solidFill>
                  <a:srgbClr val="666666"/>
                </a:solidFill>
                <a:latin typeface="Arial"/>
                <a:ea typeface="DejaVu Sans"/>
              </a:rPr>
              <a:pPr algn="ctr">
                <a:lnSpc>
                  <a:spcPct val="100000"/>
                </a:lnSpc>
              </a:pPr>
              <a:t>35</a:t>
            </a:fld>
            <a:endParaRPr lang="el-GR" sz="1500" b="0" strike="noStrike" spc="-1" dirty="0">
              <a:latin typeface="Arial"/>
            </a:endParaRPr>
          </a:p>
        </p:txBody>
      </p:sp>
      <p:sp>
        <p:nvSpPr>
          <p:cNvPr id="123" name="CustomShape 2"/>
          <p:cNvSpPr/>
          <p:nvPr/>
        </p:nvSpPr>
        <p:spPr>
          <a:xfrm>
            <a:off x="923760" y="382003"/>
            <a:ext cx="8997480" cy="427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r>
              <a:rPr lang="el-GR" sz="2400" b="1" strike="noStrike" spc="-1" dirty="0">
                <a:solidFill>
                  <a:srgbClr val="C00000"/>
                </a:solidFill>
                <a:latin typeface="Arial"/>
                <a:ea typeface="DejaVu Sans"/>
              </a:rPr>
              <a:t>Άρθρο 104: Αξιολόγηση του εκπαιδευτικού συστήματος </a:t>
            </a:r>
            <a:endParaRPr lang="el-GR" sz="2400" b="1" strike="noStrike" spc="-1" dirty="0">
              <a:solidFill>
                <a:srgbClr val="C00000"/>
              </a:solidFill>
              <a:latin typeface="Arial"/>
            </a:endParaRPr>
          </a:p>
        </p:txBody>
      </p:sp>
      <p:sp>
        <p:nvSpPr>
          <p:cNvPr id="124" name="CustomShape 3"/>
          <p:cNvSpPr/>
          <p:nvPr/>
        </p:nvSpPr>
        <p:spPr>
          <a:xfrm>
            <a:off x="821880" y="1159211"/>
            <a:ext cx="8433720" cy="6001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480" algn="just">
              <a:lnSpc>
                <a:spcPct val="115000"/>
              </a:lnSpc>
              <a:spcAft>
                <a:spcPts val="2835"/>
              </a:spcAft>
              <a:buClr>
                <a:srgbClr val="000000"/>
              </a:buClr>
              <a:buSzPct val="120000"/>
              <a:buFont typeface="Wingdings" charset="2"/>
              <a:buChar char=""/>
            </a:pPr>
            <a:r>
              <a:rPr lang="el-GR" sz="2000" b="0" strike="noStrike" spc="-1" dirty="0">
                <a:solidFill>
                  <a:srgbClr val="000000"/>
                </a:solidFill>
                <a:latin typeface="Arial"/>
                <a:ea typeface="DejaVu Sans"/>
              </a:rPr>
              <a:t>Κάθε σχολικό έτος διενεργούνται σε εθνικό επίπεδο εξετάσεις διαγνωστικού χαρακτήρα για τους μαθητές/</a:t>
            </a:r>
            <a:r>
              <a:rPr lang="el-GR" sz="2000" b="0" strike="noStrike" spc="-1" dirty="0" err="1">
                <a:solidFill>
                  <a:srgbClr val="000000"/>
                </a:solidFill>
                <a:latin typeface="Arial"/>
                <a:ea typeface="DejaVu Sans"/>
              </a:rPr>
              <a:t>τριες</a:t>
            </a:r>
            <a:r>
              <a:rPr lang="el-GR" sz="2000" b="0" strike="noStrike" spc="-1" dirty="0">
                <a:solidFill>
                  <a:srgbClr val="000000"/>
                </a:solidFill>
                <a:latin typeface="Arial"/>
                <a:ea typeface="DejaVu Sans"/>
              </a:rPr>
              <a:t> της ΣΤ’ Τάξης των δημοτικών σχολείων και τους μαθητές/</a:t>
            </a:r>
            <a:r>
              <a:rPr lang="el-GR" sz="2000" b="0" strike="noStrike" spc="-1" dirty="0" err="1">
                <a:solidFill>
                  <a:srgbClr val="000000"/>
                </a:solidFill>
                <a:latin typeface="Arial"/>
                <a:ea typeface="DejaVu Sans"/>
              </a:rPr>
              <a:t>τριες</a:t>
            </a:r>
            <a:r>
              <a:rPr lang="el-GR" sz="2000" b="0" strike="noStrike" spc="-1" dirty="0">
                <a:solidFill>
                  <a:srgbClr val="000000"/>
                </a:solidFill>
                <a:latin typeface="Arial"/>
                <a:ea typeface="DejaVu Sans"/>
              </a:rPr>
              <a:t> της Γ’ Τάξης των γυμνασίων σε θέματα ευρύτερων/γενικών γνώσεων των γνωστικών αντικειμένων της Νεοελληνικής Γλώσσας και των Μαθηματικών. Οι εξετάσεις μπορούν να επεκταθούν και σε άλλα γνωστικά αντικείμενα καθώς και σε άλλες τάξεις.</a:t>
            </a:r>
            <a:endParaRPr lang="el-GR" sz="2000" b="0" strike="noStrike" spc="-1" dirty="0">
              <a:latin typeface="Arial"/>
            </a:endParaRPr>
          </a:p>
          <a:p>
            <a:pPr marL="216000" indent="-213480" algn="just">
              <a:lnSpc>
                <a:spcPct val="115000"/>
              </a:lnSpc>
              <a:spcAft>
                <a:spcPts val="2835"/>
              </a:spcAft>
              <a:buClr>
                <a:srgbClr val="000000"/>
              </a:buClr>
              <a:buSzPct val="120000"/>
              <a:buFont typeface="Wingdings" charset="2"/>
              <a:buChar char=""/>
            </a:pPr>
            <a:r>
              <a:rPr lang="el-GR" sz="2000" b="0" strike="noStrike" spc="-1" dirty="0">
                <a:solidFill>
                  <a:srgbClr val="000000"/>
                </a:solidFill>
                <a:latin typeface="Arial"/>
                <a:ea typeface="DejaVu Sans"/>
              </a:rPr>
              <a:t>Σκοπός των ως άνω εξετάσεων είναι η εξαγωγή πορισμάτων, σχετικά με την πορεία υλοποίησης των προγραμμάτων σπουδών και τον βαθμό επίτευξης των προσδοκώμενων μαθησιακών αποτελεσμάτων σε εθνικό επίπεδο, περιφερειακό επίπεδο και σε επίπεδο σχολικής μονάδας. </a:t>
            </a:r>
            <a:endParaRPr lang="el-GR" sz="2000" b="0" strike="noStrike" spc="-1" dirty="0">
              <a:latin typeface="Arial"/>
            </a:endParaRPr>
          </a:p>
          <a:p>
            <a:pPr marL="216000" indent="-213480" algn="just">
              <a:lnSpc>
                <a:spcPct val="115000"/>
              </a:lnSpc>
              <a:spcAft>
                <a:spcPts val="2835"/>
              </a:spcAft>
              <a:buClr>
                <a:srgbClr val="000000"/>
              </a:buClr>
              <a:buSzPct val="120000"/>
              <a:buFont typeface="Wingdings" charset="2"/>
              <a:buChar char=""/>
            </a:pPr>
            <a:r>
              <a:rPr lang="el-GR" sz="2000" b="0" strike="noStrike" spc="-1" dirty="0">
                <a:solidFill>
                  <a:srgbClr val="000000"/>
                </a:solidFill>
                <a:latin typeface="Arial"/>
                <a:ea typeface="DejaVu Sans"/>
              </a:rPr>
              <a:t>Τα αποτελέσματα των εξετάσεων είναι ανώνυμα και δεν συνεκτιμώνται από τους διδάσκοντες κατά την αξιολόγηση της επίδοσης των μαθητών/τριών στα συγκεκριμένα μαθήματα.</a:t>
            </a:r>
            <a:endParaRPr lang="el-GR" sz="2000" b="0" strike="noStrike" spc="-1" dirty="0">
              <a:latin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CustomShape 1"/>
          <p:cNvSpPr/>
          <p:nvPr/>
        </p:nvSpPr>
        <p:spPr>
          <a:xfrm>
            <a:off x="0" y="7236000"/>
            <a:ext cx="10077480" cy="299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100000"/>
              </a:lnSpc>
            </a:pPr>
            <a:r>
              <a:rPr lang="el-GR" sz="1000" b="0" strike="noStrike" spc="-1" dirty="0">
                <a:solidFill>
                  <a:srgbClr val="666666"/>
                </a:solidFill>
                <a:latin typeface="Arial"/>
                <a:ea typeface="DejaVu Sans"/>
              </a:rPr>
              <a:t>Οι αλλαγές στη λειτουργία του Σχολείου σύμφωνα με τον Ν. 4823/2021                                                    </a:t>
            </a:r>
            <a:fld id="{EA017123-FAD7-4CB3-9109-591BD07A401A}" type="slidenum">
              <a:rPr lang="el-GR" sz="1500" b="0" strike="noStrike" spc="-1">
                <a:solidFill>
                  <a:srgbClr val="666666"/>
                </a:solidFill>
                <a:latin typeface="Arial"/>
                <a:ea typeface="DejaVu Sans"/>
              </a:rPr>
              <a:pPr algn="ctr">
                <a:lnSpc>
                  <a:spcPct val="100000"/>
                </a:lnSpc>
              </a:pPr>
              <a:t>21</a:t>
            </a:fld>
            <a:r>
              <a:rPr lang="el-GR" sz="1500" b="0" strike="noStrike" spc="-1" dirty="0">
                <a:solidFill>
                  <a:srgbClr val="666666"/>
                </a:solidFill>
                <a:latin typeface="Arial"/>
                <a:ea typeface="DejaVu Sans"/>
              </a:rPr>
              <a:t> / </a:t>
            </a:r>
            <a:fld id="{6BF7ABE4-DDD8-43DF-AB7F-A2DD5AEF0EED}" type="slidecount">
              <a:rPr lang="el-GR" sz="1500" b="0" strike="noStrike" spc="-1">
                <a:solidFill>
                  <a:srgbClr val="666666"/>
                </a:solidFill>
                <a:latin typeface="Arial"/>
                <a:ea typeface="DejaVu Sans"/>
              </a:rPr>
              <a:pPr algn="ctr">
                <a:lnSpc>
                  <a:spcPct val="100000"/>
                </a:lnSpc>
              </a:pPr>
              <a:t>35</a:t>
            </a:fld>
            <a:endParaRPr lang="el-GR" sz="1500" b="0" strike="noStrike" spc="-1" dirty="0">
              <a:latin typeface="Arial"/>
            </a:endParaRPr>
          </a:p>
        </p:txBody>
      </p:sp>
      <p:sp>
        <p:nvSpPr>
          <p:cNvPr id="126" name="CustomShape 2"/>
          <p:cNvSpPr/>
          <p:nvPr/>
        </p:nvSpPr>
        <p:spPr>
          <a:xfrm>
            <a:off x="1037914" y="341060"/>
            <a:ext cx="8997480" cy="427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r>
              <a:rPr lang="el-GR" sz="2400" b="1" strike="noStrike" spc="-1" dirty="0">
                <a:solidFill>
                  <a:srgbClr val="C00000"/>
                </a:solidFill>
                <a:latin typeface="Arial"/>
                <a:ea typeface="DejaVu Sans"/>
              </a:rPr>
              <a:t>Άρθρο 105: Δημιουργία και λειτουργία ιστοσελίδας σε επίπεδο σχολικής μονάδας (1)</a:t>
            </a:r>
            <a:endParaRPr lang="el-GR" sz="2400" b="1" strike="noStrike" spc="-1" dirty="0">
              <a:solidFill>
                <a:srgbClr val="C00000"/>
              </a:solidFill>
              <a:latin typeface="Arial"/>
            </a:endParaRPr>
          </a:p>
        </p:txBody>
      </p:sp>
      <p:sp>
        <p:nvSpPr>
          <p:cNvPr id="127" name="CustomShape 3"/>
          <p:cNvSpPr/>
          <p:nvPr/>
        </p:nvSpPr>
        <p:spPr>
          <a:xfrm>
            <a:off x="1037914" y="1374028"/>
            <a:ext cx="8433720" cy="6001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480" algn="just">
              <a:lnSpc>
                <a:spcPct val="150000"/>
              </a:lnSpc>
              <a:spcAft>
                <a:spcPts val="1417"/>
              </a:spcAft>
              <a:buClr>
                <a:srgbClr val="000000"/>
              </a:buClr>
              <a:buSzPct val="120000"/>
              <a:buFont typeface="Wingdings" charset="2"/>
              <a:buChar char=""/>
            </a:pPr>
            <a:r>
              <a:rPr lang="el-GR" sz="2400" b="0" strike="noStrike" spc="-1" dirty="0">
                <a:solidFill>
                  <a:srgbClr val="000000"/>
                </a:solidFill>
                <a:latin typeface="Arial"/>
                <a:ea typeface="DejaVu Sans"/>
              </a:rPr>
              <a:t>Κάθε σχολική μονάδα οφείλει να δημιουργεί και να λειτουργεί, με ευθύνη του Διευθυντή της, ιστοσελίδα στο διαδίκτυο, η οποία ως προς το περιεχόμενο περιλαμβάνει, κατ’ ελάχιστο, τα εξής: </a:t>
            </a:r>
            <a:endParaRPr lang="el-GR" sz="2400" b="0" strike="noStrike" spc="-1" dirty="0">
              <a:latin typeface="Arial"/>
            </a:endParaRPr>
          </a:p>
          <a:p>
            <a:pPr algn="just">
              <a:lnSpc>
                <a:spcPct val="150000"/>
              </a:lnSpc>
              <a:spcAft>
                <a:spcPts val="1417"/>
              </a:spcAft>
            </a:pPr>
            <a:r>
              <a:rPr lang="el-GR" sz="2400" b="0" strike="noStrike" spc="-1" dirty="0">
                <a:solidFill>
                  <a:srgbClr val="000000"/>
                </a:solidFill>
                <a:latin typeface="Arial"/>
                <a:ea typeface="DejaVu Sans"/>
              </a:rPr>
              <a:t>(α) πληροφορίες για το διδακτικό προσωπικό, τις υποδομές και τον εξοπλισμό της σχολικής μονάδας, </a:t>
            </a:r>
            <a:endParaRPr lang="el-GR" sz="2400" b="0" strike="noStrike" spc="-1" dirty="0">
              <a:latin typeface="Arial"/>
            </a:endParaRPr>
          </a:p>
          <a:p>
            <a:pPr algn="just">
              <a:lnSpc>
                <a:spcPct val="150000"/>
              </a:lnSpc>
              <a:spcAft>
                <a:spcPts val="2835"/>
              </a:spcAft>
            </a:pPr>
            <a:r>
              <a:rPr lang="el-GR" sz="2400" b="0" strike="noStrike" spc="-1" dirty="0">
                <a:solidFill>
                  <a:srgbClr val="000000"/>
                </a:solidFill>
                <a:latin typeface="Arial"/>
                <a:ea typeface="DejaVu Sans"/>
              </a:rPr>
              <a:t>(β) το εβδομαδιαίο ωρολόγιο πρόγραμμα διδασκαλίας που ισχύει ανά σχολικό έτος, καθώς και πιθανές τροποποιήσεις του,</a:t>
            </a:r>
            <a:endParaRPr lang="el-GR" sz="2400" b="0" strike="noStrike" spc="-1" dirty="0">
              <a:latin typeface="Arial"/>
            </a:endParaRPr>
          </a:p>
          <a:p>
            <a:pPr algn="just">
              <a:lnSpc>
                <a:spcPct val="150000"/>
              </a:lnSpc>
              <a:spcAft>
                <a:spcPts val="2835"/>
              </a:spcAft>
            </a:pPr>
            <a:r>
              <a:rPr lang="el-GR" sz="1800" b="0" strike="noStrike" spc="-1" dirty="0">
                <a:solidFill>
                  <a:srgbClr val="000000"/>
                </a:solidFill>
                <a:latin typeface="Arial"/>
                <a:ea typeface="DejaVu Sans"/>
              </a:rPr>
              <a:t>...</a:t>
            </a:r>
            <a:endParaRPr lang="el-GR" sz="1800" b="0" strike="noStrike" spc="-1" dirty="0">
              <a:latin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CustomShape 1"/>
          <p:cNvSpPr/>
          <p:nvPr/>
        </p:nvSpPr>
        <p:spPr>
          <a:xfrm>
            <a:off x="0" y="7236000"/>
            <a:ext cx="10077480" cy="299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100000"/>
              </a:lnSpc>
            </a:pPr>
            <a:r>
              <a:rPr lang="el-GR" sz="1000" b="0" strike="noStrike" spc="-1" dirty="0">
                <a:solidFill>
                  <a:srgbClr val="666666"/>
                </a:solidFill>
                <a:latin typeface="Arial"/>
                <a:ea typeface="DejaVu Sans"/>
              </a:rPr>
              <a:t>Οι αλλαγές στη λειτουργία του Σχολείου σύμφωνα με τον Ν. 4823/2021                                                    </a:t>
            </a:r>
            <a:fld id="{3AF046BE-9B7B-4D96-89E2-E239FDBE3D5D}" type="slidenum">
              <a:rPr lang="el-GR" sz="1500" b="0" strike="noStrike" spc="-1">
                <a:solidFill>
                  <a:srgbClr val="666666"/>
                </a:solidFill>
                <a:latin typeface="Arial"/>
                <a:ea typeface="DejaVu Sans"/>
              </a:rPr>
              <a:pPr algn="ctr">
                <a:lnSpc>
                  <a:spcPct val="100000"/>
                </a:lnSpc>
              </a:pPr>
              <a:t>22</a:t>
            </a:fld>
            <a:r>
              <a:rPr lang="el-GR" sz="1500" b="0" strike="noStrike" spc="-1" dirty="0">
                <a:solidFill>
                  <a:srgbClr val="666666"/>
                </a:solidFill>
                <a:latin typeface="Arial"/>
                <a:ea typeface="DejaVu Sans"/>
              </a:rPr>
              <a:t> / </a:t>
            </a:r>
            <a:fld id="{B29545FB-ED5C-494B-82E5-FE7CFF73431B}" type="slidecount">
              <a:rPr lang="el-GR" sz="1500" b="0" strike="noStrike" spc="-1">
                <a:solidFill>
                  <a:srgbClr val="666666"/>
                </a:solidFill>
                <a:latin typeface="Arial"/>
                <a:ea typeface="DejaVu Sans"/>
              </a:rPr>
              <a:pPr algn="ctr">
                <a:lnSpc>
                  <a:spcPct val="100000"/>
                </a:lnSpc>
              </a:pPr>
              <a:t>35</a:t>
            </a:fld>
            <a:endParaRPr lang="el-GR" sz="1500" b="0" strike="noStrike" spc="-1" dirty="0">
              <a:latin typeface="Arial"/>
            </a:endParaRPr>
          </a:p>
        </p:txBody>
      </p:sp>
      <p:sp>
        <p:nvSpPr>
          <p:cNvPr id="129" name="CustomShape 2"/>
          <p:cNvSpPr/>
          <p:nvPr/>
        </p:nvSpPr>
        <p:spPr>
          <a:xfrm>
            <a:off x="769372" y="735480"/>
            <a:ext cx="8997480" cy="427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r>
              <a:rPr lang="el-GR" sz="2400" b="1" strike="noStrike" spc="-1" dirty="0">
                <a:solidFill>
                  <a:srgbClr val="C00000"/>
                </a:solidFill>
                <a:latin typeface="Arial"/>
                <a:ea typeface="DejaVu Sans"/>
              </a:rPr>
              <a:t>Άρθρο 105: Δημιουργία και λειτουργία ιστοσελίδας σε επίπεδο σχολικής μονάδας (2)</a:t>
            </a:r>
            <a:endParaRPr lang="el-GR" sz="2400" b="1" strike="noStrike" spc="-1" dirty="0">
              <a:solidFill>
                <a:srgbClr val="C00000"/>
              </a:solidFill>
              <a:latin typeface="Arial"/>
            </a:endParaRPr>
          </a:p>
        </p:txBody>
      </p:sp>
      <p:sp>
        <p:nvSpPr>
          <p:cNvPr id="130" name="CustomShape 3"/>
          <p:cNvSpPr/>
          <p:nvPr/>
        </p:nvSpPr>
        <p:spPr>
          <a:xfrm>
            <a:off x="923760" y="2097360"/>
            <a:ext cx="8433720" cy="84137"/>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just">
              <a:lnSpc>
                <a:spcPct val="150000"/>
              </a:lnSpc>
              <a:spcAft>
                <a:spcPts val="1417"/>
              </a:spcAft>
            </a:pPr>
            <a:r>
              <a:rPr lang="el-GR" sz="1800" b="0" strike="noStrike" spc="-1" dirty="0">
                <a:solidFill>
                  <a:srgbClr val="000000"/>
                </a:solidFill>
                <a:latin typeface="Arial"/>
                <a:ea typeface="DejaVu Sans"/>
              </a:rPr>
              <a:t>...</a:t>
            </a:r>
            <a:endParaRPr lang="el-GR" sz="1800" b="0" strike="noStrike" spc="-1" dirty="0">
              <a:latin typeface="Arial"/>
            </a:endParaRPr>
          </a:p>
          <a:p>
            <a:pPr algn="just">
              <a:lnSpc>
                <a:spcPct val="150000"/>
              </a:lnSpc>
              <a:spcAft>
                <a:spcPts val="1417"/>
              </a:spcAft>
            </a:pPr>
            <a:r>
              <a:rPr lang="el-GR" sz="1800" b="0" strike="noStrike" spc="-1" dirty="0">
                <a:solidFill>
                  <a:srgbClr val="000000"/>
                </a:solidFill>
                <a:latin typeface="Arial"/>
                <a:ea typeface="DejaVu Sans"/>
              </a:rPr>
              <a:t>(γ) </a:t>
            </a:r>
            <a:r>
              <a:rPr lang="el-GR" sz="2000" b="0" strike="noStrike" spc="-1" dirty="0">
                <a:solidFill>
                  <a:srgbClr val="000000"/>
                </a:solidFill>
                <a:latin typeface="Arial"/>
                <a:ea typeface="DejaVu Sans"/>
              </a:rPr>
              <a:t>τα εκπαιδευτικά προγράμματα, τους εκπαιδευτικούς ομίλους και κάθε είδους δράσεις, αθλητικές, πολιτιστικές, κοινωνικές που υλοποιούνται από τη σχολική μονάδα, </a:t>
            </a:r>
            <a:endParaRPr lang="el-GR" sz="2000" b="0" strike="noStrike" spc="-1" dirty="0">
              <a:latin typeface="Arial"/>
            </a:endParaRPr>
          </a:p>
          <a:p>
            <a:pPr algn="just">
              <a:lnSpc>
                <a:spcPct val="150000"/>
              </a:lnSpc>
              <a:spcAft>
                <a:spcPts val="1417"/>
              </a:spcAft>
            </a:pPr>
            <a:r>
              <a:rPr lang="el-GR" sz="2000" b="0" strike="noStrike" spc="-1" dirty="0">
                <a:solidFill>
                  <a:srgbClr val="000000"/>
                </a:solidFill>
                <a:latin typeface="Arial"/>
                <a:ea typeface="DejaVu Sans"/>
              </a:rPr>
              <a:t>(δ) το σχέδιο δράσης που εκπονεί η σχολική μονάδα κατά τα οριζόμενα στο άρθρο 33 του ν. 4692/2020 (Α’ 111) και </a:t>
            </a:r>
            <a:endParaRPr lang="el-GR" sz="2000" b="0" strike="noStrike" spc="-1" dirty="0">
              <a:latin typeface="Arial"/>
            </a:endParaRPr>
          </a:p>
          <a:p>
            <a:pPr algn="just">
              <a:lnSpc>
                <a:spcPct val="150000"/>
              </a:lnSpc>
              <a:spcAft>
                <a:spcPts val="1417"/>
              </a:spcAft>
            </a:pPr>
            <a:r>
              <a:rPr lang="el-GR" sz="2000" b="0" strike="noStrike" spc="-1" dirty="0">
                <a:solidFill>
                  <a:srgbClr val="000000"/>
                </a:solidFill>
                <a:latin typeface="Arial"/>
                <a:ea typeface="DejaVu Sans"/>
              </a:rPr>
              <a:t>(ε) τα αποτελέσματα της εσωτερικής αξιολόγησης που εξάγονται κατά τα οριζόμενα στο άρθρο 34 του ν. 4692/2020.</a:t>
            </a:r>
            <a:endParaRPr lang="el-GR" sz="2000" b="0" strike="noStrike" spc="-1" dirty="0">
              <a:latin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CustomShape 1"/>
          <p:cNvSpPr/>
          <p:nvPr/>
        </p:nvSpPr>
        <p:spPr>
          <a:xfrm>
            <a:off x="0" y="7236000"/>
            <a:ext cx="10077480" cy="299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100000"/>
              </a:lnSpc>
            </a:pPr>
            <a:r>
              <a:rPr lang="el-GR" sz="1000" b="0" strike="noStrike" spc="-1" dirty="0">
                <a:solidFill>
                  <a:srgbClr val="666666"/>
                </a:solidFill>
                <a:latin typeface="Arial"/>
                <a:ea typeface="DejaVu Sans"/>
              </a:rPr>
              <a:t>Οι αλλαγές στη λειτουργία του Σχολείου σύμφωνα με τον Ν. 4823/2021                                                    </a:t>
            </a:r>
            <a:fld id="{872978DA-0235-4478-BD01-4449A8CF5AAA}" type="slidenum">
              <a:rPr lang="el-GR" sz="1500" b="0" strike="noStrike" spc="-1">
                <a:solidFill>
                  <a:srgbClr val="666666"/>
                </a:solidFill>
                <a:latin typeface="Arial"/>
                <a:ea typeface="DejaVu Sans"/>
              </a:rPr>
              <a:pPr algn="ctr">
                <a:lnSpc>
                  <a:spcPct val="100000"/>
                </a:lnSpc>
              </a:pPr>
              <a:t>23</a:t>
            </a:fld>
            <a:r>
              <a:rPr lang="el-GR" sz="1500" b="0" strike="noStrike" spc="-1" dirty="0">
                <a:solidFill>
                  <a:srgbClr val="666666"/>
                </a:solidFill>
                <a:latin typeface="Arial"/>
                <a:ea typeface="DejaVu Sans"/>
              </a:rPr>
              <a:t> / </a:t>
            </a:r>
            <a:fld id="{E0D19C95-2A94-4C8A-A412-94BC86E2BAD0}" type="slidecount">
              <a:rPr lang="el-GR" sz="1500" b="0" strike="noStrike" spc="-1">
                <a:solidFill>
                  <a:srgbClr val="666666"/>
                </a:solidFill>
                <a:latin typeface="Arial"/>
                <a:ea typeface="DejaVu Sans"/>
              </a:rPr>
              <a:pPr algn="ctr">
                <a:lnSpc>
                  <a:spcPct val="100000"/>
                </a:lnSpc>
              </a:pPr>
              <a:t>35</a:t>
            </a:fld>
            <a:endParaRPr lang="el-GR" sz="1500" b="0" strike="noStrike" spc="-1" dirty="0">
              <a:latin typeface="Arial"/>
            </a:endParaRPr>
          </a:p>
        </p:txBody>
      </p:sp>
      <p:sp>
        <p:nvSpPr>
          <p:cNvPr id="135" name="CustomShape 2"/>
          <p:cNvSpPr/>
          <p:nvPr/>
        </p:nvSpPr>
        <p:spPr>
          <a:xfrm>
            <a:off x="1187383" y="369720"/>
            <a:ext cx="8997480" cy="427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r>
              <a:rPr lang="el-GR" sz="2400" b="1" strike="noStrike" spc="-1" dirty="0">
                <a:solidFill>
                  <a:srgbClr val="C00000"/>
                </a:solidFill>
                <a:latin typeface="Arial"/>
                <a:ea typeface="DejaVu Sans"/>
              </a:rPr>
              <a:t>Άρθρο 107: Αναμόρφωση του θεσμού του Σχολικού Συμβουλίου (1)</a:t>
            </a:r>
            <a:endParaRPr lang="el-GR" sz="2400" b="1" strike="noStrike" spc="-1" dirty="0">
              <a:solidFill>
                <a:srgbClr val="C00000"/>
              </a:solidFill>
              <a:latin typeface="Arial"/>
            </a:endParaRPr>
          </a:p>
        </p:txBody>
      </p:sp>
      <p:sp>
        <p:nvSpPr>
          <p:cNvPr id="136" name="CustomShape 3"/>
          <p:cNvSpPr/>
          <p:nvPr/>
        </p:nvSpPr>
        <p:spPr>
          <a:xfrm>
            <a:off x="783771" y="1489166"/>
            <a:ext cx="8573709" cy="1208314"/>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480" algn="just">
              <a:lnSpc>
                <a:spcPct val="150000"/>
              </a:lnSpc>
              <a:spcAft>
                <a:spcPts val="2835"/>
              </a:spcAft>
              <a:buClr>
                <a:srgbClr val="000000"/>
              </a:buClr>
              <a:buSzPct val="120000"/>
              <a:buFont typeface="Wingdings" charset="2"/>
              <a:buChar char=""/>
            </a:pPr>
            <a:r>
              <a:rPr lang="el-GR" sz="2000" b="0" strike="noStrike" spc="-1" dirty="0">
                <a:solidFill>
                  <a:srgbClr val="000000"/>
                </a:solidFill>
                <a:latin typeface="Arial"/>
                <a:ea typeface="DejaVu Sans"/>
              </a:rPr>
              <a:t>Σε κάθε σχολική μονάδα της δημόσιας Πρωτοβάθμιας και Δευτεροβάθμιας εκπαίδευσης λειτουργεί επταμελές Σχολικό Συμβούλιο, το οποίο συγκροτείται με απόφαση του Διευθυντή της σχολικής μονάδας και αποτελείται από: </a:t>
            </a:r>
            <a:endParaRPr lang="el-GR" sz="2000" b="0" strike="noStrike" spc="-1" dirty="0">
              <a:latin typeface="Arial"/>
            </a:endParaRPr>
          </a:p>
          <a:p>
            <a:pPr marL="396000" indent="-213480" algn="just">
              <a:lnSpc>
                <a:spcPct val="150000"/>
              </a:lnSpc>
              <a:spcAft>
                <a:spcPts val="850"/>
              </a:spcAft>
              <a:buClr>
                <a:srgbClr val="000000"/>
              </a:buClr>
              <a:buSzPct val="120000"/>
              <a:buFont typeface="Symbol" charset="2"/>
              <a:buChar char=""/>
            </a:pPr>
            <a:r>
              <a:rPr lang="el-GR" sz="2000" b="0" strike="noStrike" spc="-1" dirty="0">
                <a:solidFill>
                  <a:srgbClr val="000000"/>
                </a:solidFill>
                <a:latin typeface="Arial"/>
                <a:ea typeface="DejaVu Sans"/>
              </a:rPr>
              <a:t>Τον Διευθυντή της σχολικής μονάδας (Πρόεδρος του Σχολικού Συμβουλίου) </a:t>
            </a:r>
            <a:endParaRPr lang="el-GR" sz="2000" b="0" strike="noStrike" spc="-1" dirty="0">
              <a:latin typeface="Arial"/>
            </a:endParaRPr>
          </a:p>
          <a:p>
            <a:pPr marL="396000" indent="-213480" algn="just">
              <a:lnSpc>
                <a:spcPct val="150000"/>
              </a:lnSpc>
              <a:spcAft>
                <a:spcPts val="850"/>
              </a:spcAft>
              <a:buClr>
                <a:srgbClr val="000000"/>
              </a:buClr>
              <a:buSzPct val="120000"/>
              <a:buFont typeface="Symbol" charset="2"/>
              <a:buChar char=""/>
            </a:pPr>
            <a:r>
              <a:rPr lang="el-GR" sz="2000" b="0" strike="noStrike" spc="-1" dirty="0">
                <a:solidFill>
                  <a:srgbClr val="000000"/>
                </a:solidFill>
                <a:latin typeface="Arial"/>
                <a:ea typeface="DejaVu Sans"/>
              </a:rPr>
              <a:t>Δύο (2) εκπρόσωπους του οικείου Δήμου</a:t>
            </a:r>
            <a:endParaRPr lang="el-GR" sz="2000" b="0" strike="noStrike" spc="-1" dirty="0">
              <a:latin typeface="Arial"/>
            </a:endParaRPr>
          </a:p>
          <a:p>
            <a:pPr marL="396000" indent="-213480" algn="just">
              <a:lnSpc>
                <a:spcPct val="150000"/>
              </a:lnSpc>
              <a:spcAft>
                <a:spcPts val="850"/>
              </a:spcAft>
              <a:buClr>
                <a:srgbClr val="000000"/>
              </a:buClr>
              <a:buSzPct val="120000"/>
              <a:buFont typeface="Symbol" charset="2"/>
              <a:buChar char=""/>
            </a:pPr>
            <a:r>
              <a:rPr lang="el-GR" sz="2000" b="0" strike="noStrike" spc="-1" dirty="0">
                <a:solidFill>
                  <a:srgbClr val="000000"/>
                </a:solidFill>
                <a:latin typeface="Arial"/>
                <a:ea typeface="DejaVu Sans"/>
              </a:rPr>
              <a:t>Τρεις (3) εκπαιδευτικούς της σχολικής μονάδας που ορίζονται κατά πλειοψηφία από τον Σύλλογο Διδασκόντων</a:t>
            </a:r>
            <a:endParaRPr lang="el-GR" sz="2000" b="0" strike="noStrike" spc="-1" dirty="0">
              <a:latin typeface="Arial"/>
            </a:endParaRPr>
          </a:p>
          <a:p>
            <a:pPr marL="396000" indent="-213480" algn="just">
              <a:lnSpc>
                <a:spcPct val="150000"/>
              </a:lnSpc>
              <a:spcAft>
                <a:spcPts val="850"/>
              </a:spcAft>
              <a:buClr>
                <a:srgbClr val="000000"/>
              </a:buClr>
              <a:buSzPct val="120000"/>
              <a:buFont typeface="Symbol" charset="2"/>
              <a:buChar char=""/>
            </a:pPr>
            <a:r>
              <a:rPr lang="el-GR" sz="2000" b="0" strike="noStrike" spc="-1" dirty="0">
                <a:solidFill>
                  <a:srgbClr val="000000"/>
                </a:solidFill>
                <a:latin typeface="Arial"/>
                <a:ea typeface="DejaVu Sans"/>
              </a:rPr>
              <a:t>Έναν (1) εκπρόσωπο του Συλλόγου Γονέων</a:t>
            </a:r>
            <a:endParaRPr lang="el-GR" sz="2000" b="0" strike="noStrike" spc="-1" dirty="0">
              <a:latin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CustomShape 1"/>
          <p:cNvSpPr/>
          <p:nvPr/>
        </p:nvSpPr>
        <p:spPr>
          <a:xfrm>
            <a:off x="0" y="7236000"/>
            <a:ext cx="10077480" cy="299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100000"/>
              </a:lnSpc>
            </a:pPr>
            <a:r>
              <a:rPr lang="el-GR" sz="1000" b="0" strike="noStrike" spc="-1" dirty="0">
                <a:solidFill>
                  <a:srgbClr val="666666"/>
                </a:solidFill>
                <a:latin typeface="Arial"/>
                <a:ea typeface="DejaVu Sans"/>
              </a:rPr>
              <a:t>Οι αλλαγές στη λειτουργία του Σχολείου σύμφωνα με τον Ν. 4823/2021                                                    </a:t>
            </a:r>
            <a:fld id="{22BB631B-3841-447D-85AE-53843D08E507}" type="slidenum">
              <a:rPr lang="el-GR" sz="1500" b="0" strike="noStrike" spc="-1">
                <a:solidFill>
                  <a:srgbClr val="666666"/>
                </a:solidFill>
                <a:latin typeface="Arial"/>
                <a:ea typeface="DejaVu Sans"/>
              </a:rPr>
              <a:pPr algn="ctr">
                <a:lnSpc>
                  <a:spcPct val="100000"/>
                </a:lnSpc>
              </a:pPr>
              <a:t>24</a:t>
            </a:fld>
            <a:r>
              <a:rPr lang="el-GR" sz="1500" b="0" strike="noStrike" spc="-1" dirty="0">
                <a:solidFill>
                  <a:srgbClr val="666666"/>
                </a:solidFill>
                <a:latin typeface="Arial"/>
                <a:ea typeface="DejaVu Sans"/>
              </a:rPr>
              <a:t> / </a:t>
            </a:r>
            <a:fld id="{284B886C-8EE0-4F4C-960D-2785CD6031C6}" type="slidecount">
              <a:rPr lang="el-GR" sz="1500" b="0" strike="noStrike" spc="-1">
                <a:solidFill>
                  <a:srgbClr val="666666"/>
                </a:solidFill>
                <a:latin typeface="Arial"/>
                <a:ea typeface="DejaVu Sans"/>
              </a:rPr>
              <a:pPr algn="ctr">
                <a:lnSpc>
                  <a:spcPct val="100000"/>
                </a:lnSpc>
              </a:pPr>
              <a:t>35</a:t>
            </a:fld>
            <a:endParaRPr lang="el-GR" sz="1500" b="0" strike="noStrike" spc="-1" dirty="0">
              <a:latin typeface="Arial"/>
            </a:endParaRPr>
          </a:p>
        </p:txBody>
      </p:sp>
      <p:sp>
        <p:nvSpPr>
          <p:cNvPr id="138" name="CustomShape 2"/>
          <p:cNvSpPr/>
          <p:nvPr/>
        </p:nvSpPr>
        <p:spPr>
          <a:xfrm>
            <a:off x="1037109" y="513411"/>
            <a:ext cx="8997480" cy="427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r>
              <a:rPr lang="el-GR" sz="2400" b="1" strike="noStrike" spc="-1" dirty="0">
                <a:solidFill>
                  <a:srgbClr val="C00000"/>
                </a:solidFill>
                <a:latin typeface="Arial"/>
                <a:ea typeface="DejaVu Sans"/>
              </a:rPr>
              <a:t>Άρθρο 107: Αναμόρφωση του θεσμού του Σχολικού Συμβουλίου (2)</a:t>
            </a:r>
            <a:endParaRPr lang="el-GR" sz="2400" b="1" strike="noStrike" spc="-1" dirty="0">
              <a:solidFill>
                <a:srgbClr val="C00000"/>
              </a:solidFill>
              <a:latin typeface="Arial"/>
            </a:endParaRPr>
          </a:p>
        </p:txBody>
      </p:sp>
      <p:sp>
        <p:nvSpPr>
          <p:cNvPr id="139" name="CustomShape 3"/>
          <p:cNvSpPr/>
          <p:nvPr/>
        </p:nvSpPr>
        <p:spPr>
          <a:xfrm>
            <a:off x="640080" y="1489166"/>
            <a:ext cx="8717400" cy="1208314"/>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480" algn="just">
              <a:lnSpc>
                <a:spcPct val="150000"/>
              </a:lnSpc>
              <a:spcAft>
                <a:spcPts val="2835"/>
              </a:spcAft>
              <a:buClr>
                <a:srgbClr val="000000"/>
              </a:buClr>
              <a:buSzPct val="120000"/>
              <a:buFont typeface="Wingdings" charset="2"/>
              <a:buChar char=""/>
            </a:pPr>
            <a:r>
              <a:rPr lang="el-GR" sz="2000" b="0" strike="noStrike" spc="-1" dirty="0">
                <a:solidFill>
                  <a:srgbClr val="000000"/>
                </a:solidFill>
                <a:latin typeface="Arial"/>
                <a:ea typeface="DejaVu Sans"/>
              </a:rPr>
              <a:t>Το Σχολικό Συμβούλιο συνεδριάζει υποχρεωτικά τουλάχιστον μία φορά ανά δύο (2) μήνες και εκτάκτως, όποτε κρίνεται απαραίτητο, από τον Διευθυντή της σχολικής μονάδας και έχει τις ακόλουθες αρμοδιότητες:</a:t>
            </a:r>
            <a:endParaRPr lang="el-GR" sz="2000" b="0" strike="noStrike" spc="-1" dirty="0">
              <a:latin typeface="Arial"/>
            </a:endParaRPr>
          </a:p>
          <a:p>
            <a:pPr marL="252000" algn="just">
              <a:lnSpc>
                <a:spcPct val="150000"/>
              </a:lnSpc>
            </a:pPr>
            <a:r>
              <a:rPr lang="el-GR" sz="2000" b="0" strike="noStrike" spc="-1" dirty="0">
                <a:solidFill>
                  <a:srgbClr val="000000"/>
                </a:solidFill>
                <a:latin typeface="Arial"/>
                <a:ea typeface="DejaVu Sans"/>
              </a:rPr>
              <a:t>α) εισηγείται στον Διευθυντή και στον Σύλλογο Διδασκόντων σχέδια δράσης της σχολικής μονάδας που αφορούν ενδεικτικώς στην οργάνωση και λειτουργία της, στην υποστήριξη του εκπαιδευτικού έργου, στις συνθήκες υγιεινής, στην επικοινωνία μεταξύ των εκπαιδευτικών, των μαθητών και των γονέων/κηδεμόνων τους, καθώς και κάθε άλλο θέμα αναφορικά με την ταυτότητα και τον προσανατολισμό της σχολικής μονάδας. </a:t>
            </a:r>
            <a:endParaRPr lang="el-GR" sz="2000" b="0" strike="noStrike" spc="-1" dirty="0">
              <a:latin typeface="Arial"/>
            </a:endParaRPr>
          </a:p>
          <a:p>
            <a:pPr marL="252000" algn="just">
              <a:lnSpc>
                <a:spcPct val="150000"/>
              </a:lnSpc>
              <a:spcAft>
                <a:spcPts val="1984"/>
              </a:spcAft>
            </a:pPr>
            <a:r>
              <a:rPr lang="el-GR" sz="2000" b="0" strike="noStrike" spc="-1" dirty="0">
                <a:solidFill>
                  <a:srgbClr val="000000"/>
                </a:solidFill>
                <a:latin typeface="Arial"/>
                <a:ea typeface="DejaVu Sans"/>
              </a:rPr>
              <a:t>...</a:t>
            </a:r>
            <a:endParaRPr lang="el-GR" sz="2000" b="0" strike="noStrike" spc="-1" dirty="0">
              <a:latin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CustomShape 1"/>
          <p:cNvSpPr/>
          <p:nvPr/>
        </p:nvSpPr>
        <p:spPr>
          <a:xfrm>
            <a:off x="0" y="7236000"/>
            <a:ext cx="10077480" cy="299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100000"/>
              </a:lnSpc>
            </a:pPr>
            <a:r>
              <a:rPr lang="el-GR" sz="1000" b="0" strike="noStrike" spc="-1" dirty="0">
                <a:solidFill>
                  <a:srgbClr val="666666"/>
                </a:solidFill>
                <a:latin typeface="Arial"/>
                <a:ea typeface="DejaVu Sans"/>
              </a:rPr>
              <a:t>Οι αλλαγές στη λειτουργία του Σχολείου σύμφωνα με τον Ν. 4823/2021                                                    </a:t>
            </a:r>
            <a:fld id="{CF242232-AC7C-438A-941F-0F5A466AAEFB}" type="slidenum">
              <a:rPr lang="el-GR" sz="1500" b="0" strike="noStrike" spc="-1">
                <a:solidFill>
                  <a:srgbClr val="666666"/>
                </a:solidFill>
                <a:latin typeface="Arial"/>
                <a:ea typeface="DejaVu Sans"/>
              </a:rPr>
              <a:pPr algn="ctr">
                <a:lnSpc>
                  <a:spcPct val="100000"/>
                </a:lnSpc>
              </a:pPr>
              <a:t>25</a:t>
            </a:fld>
            <a:r>
              <a:rPr lang="el-GR" sz="1500" b="0" strike="noStrike" spc="-1" dirty="0">
                <a:solidFill>
                  <a:srgbClr val="666666"/>
                </a:solidFill>
                <a:latin typeface="Arial"/>
                <a:ea typeface="DejaVu Sans"/>
              </a:rPr>
              <a:t> / </a:t>
            </a:r>
            <a:fld id="{A92CAD58-9D5F-4C9D-AFC2-80E3807C0141}" type="slidecount">
              <a:rPr lang="el-GR" sz="1500" b="0" strike="noStrike" spc="-1">
                <a:solidFill>
                  <a:srgbClr val="666666"/>
                </a:solidFill>
                <a:latin typeface="Arial"/>
                <a:ea typeface="DejaVu Sans"/>
              </a:rPr>
              <a:pPr algn="ctr">
                <a:lnSpc>
                  <a:spcPct val="100000"/>
                </a:lnSpc>
              </a:pPr>
              <a:t>35</a:t>
            </a:fld>
            <a:endParaRPr lang="el-GR" sz="1500" b="0" strike="noStrike" spc="-1" dirty="0">
              <a:latin typeface="Arial"/>
            </a:endParaRPr>
          </a:p>
        </p:txBody>
      </p:sp>
      <p:sp>
        <p:nvSpPr>
          <p:cNvPr id="141" name="CustomShape 2"/>
          <p:cNvSpPr/>
          <p:nvPr/>
        </p:nvSpPr>
        <p:spPr>
          <a:xfrm>
            <a:off x="900000" y="1009800"/>
            <a:ext cx="8997480" cy="427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r>
              <a:rPr lang="el-GR" sz="2400" b="1" strike="noStrike" spc="-1" dirty="0">
                <a:solidFill>
                  <a:srgbClr val="C00000"/>
                </a:solidFill>
                <a:latin typeface="Arial"/>
                <a:ea typeface="DejaVu Sans"/>
              </a:rPr>
              <a:t>Άρθρο 107: Αναμόρφωση του θεσμού του Σχολικού Συμβουλίου (3)</a:t>
            </a:r>
            <a:endParaRPr lang="el-GR" sz="2400" b="1" strike="noStrike" spc="-1" dirty="0">
              <a:solidFill>
                <a:srgbClr val="C00000"/>
              </a:solidFill>
              <a:latin typeface="Arial"/>
            </a:endParaRPr>
          </a:p>
        </p:txBody>
      </p:sp>
      <p:sp>
        <p:nvSpPr>
          <p:cNvPr id="142" name="CustomShape 3"/>
          <p:cNvSpPr/>
          <p:nvPr/>
        </p:nvSpPr>
        <p:spPr>
          <a:xfrm>
            <a:off x="923760" y="2097360"/>
            <a:ext cx="8433720" cy="71074"/>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480" algn="just">
              <a:lnSpc>
                <a:spcPct val="150000"/>
              </a:lnSpc>
              <a:spcAft>
                <a:spcPts val="2835"/>
              </a:spcAft>
              <a:buClr>
                <a:srgbClr val="000000"/>
              </a:buClr>
              <a:buSzPct val="120000"/>
              <a:buFont typeface="Wingdings" charset="2"/>
              <a:buChar char=""/>
            </a:pPr>
            <a:r>
              <a:rPr lang="el-GR" sz="1800" b="0" strike="noStrike" spc="-1" dirty="0">
                <a:solidFill>
                  <a:srgbClr val="000000"/>
                </a:solidFill>
                <a:latin typeface="Arial"/>
                <a:ea typeface="DejaVu Sans"/>
              </a:rPr>
              <a:t>…</a:t>
            </a:r>
            <a:endParaRPr lang="el-GR" sz="1800" b="0" strike="noStrike" spc="-1" dirty="0">
              <a:latin typeface="Arial"/>
            </a:endParaRPr>
          </a:p>
          <a:p>
            <a:pPr algn="just">
              <a:lnSpc>
                <a:spcPct val="150000"/>
              </a:lnSpc>
              <a:spcAft>
                <a:spcPts val="2835"/>
              </a:spcAft>
            </a:pPr>
            <a:r>
              <a:rPr lang="el-GR" sz="2000" b="0" strike="noStrike" spc="-1" dirty="0">
                <a:solidFill>
                  <a:srgbClr val="000000"/>
                </a:solidFill>
                <a:latin typeface="Arial"/>
                <a:ea typeface="DejaVu Sans"/>
              </a:rPr>
              <a:t>β) εισηγείται στον Διευθυντή και στον Σύλλογο Διδασκόντων συγκεκριμένο σχέδιο αντιμετώπισης των κρίσεων που εμφανίζονται εντός της σχολικής μονάδας και τους υποστηρίζουν κατά την υλοποίησή του,</a:t>
            </a:r>
            <a:endParaRPr lang="el-GR" sz="2000" b="0" strike="noStrike" spc="-1" dirty="0">
              <a:latin typeface="Arial"/>
            </a:endParaRPr>
          </a:p>
          <a:p>
            <a:pPr algn="just">
              <a:lnSpc>
                <a:spcPct val="150000"/>
              </a:lnSpc>
              <a:spcAft>
                <a:spcPts val="2835"/>
              </a:spcAft>
            </a:pPr>
            <a:r>
              <a:rPr lang="el-GR" sz="2000" b="0" strike="noStrike" spc="-1" dirty="0">
                <a:solidFill>
                  <a:srgbClr val="000000"/>
                </a:solidFill>
                <a:latin typeface="Arial"/>
                <a:ea typeface="DejaVu Sans"/>
              </a:rPr>
              <a:t>γ) συμβάλλει στη διοργάνωση εκπαιδευτικών επισκέψεων, εκδρομών και εκδηλώσεων κάθε είδους και συνεργάζεται με φορείς της τοπικής κοινωνίας για την υλοποίησή τους</a:t>
            </a:r>
            <a:endParaRPr lang="el-GR" sz="2000" b="0" strike="noStrike" spc="-1" dirty="0">
              <a:latin typeface="Arial"/>
            </a:endParaRPr>
          </a:p>
          <a:p>
            <a:pPr marL="252000" algn="just">
              <a:lnSpc>
                <a:spcPct val="150000"/>
              </a:lnSpc>
              <a:spcAft>
                <a:spcPts val="1984"/>
              </a:spcAft>
            </a:pPr>
            <a:r>
              <a:rPr lang="el-GR" sz="1800" b="0" strike="noStrike" spc="-1" dirty="0">
                <a:solidFill>
                  <a:srgbClr val="000000"/>
                </a:solidFill>
                <a:latin typeface="Arial"/>
                <a:ea typeface="DejaVu Sans"/>
              </a:rPr>
              <a:t>...</a:t>
            </a:r>
            <a:endParaRPr lang="el-GR" sz="1800" b="0" strike="noStrike" spc="-1" dirty="0">
              <a:latin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CustomShape 1"/>
          <p:cNvSpPr/>
          <p:nvPr/>
        </p:nvSpPr>
        <p:spPr>
          <a:xfrm>
            <a:off x="0" y="7236000"/>
            <a:ext cx="10077480" cy="299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100000"/>
              </a:lnSpc>
            </a:pPr>
            <a:r>
              <a:rPr lang="el-GR" sz="1000" b="0" strike="noStrike" spc="-1" dirty="0">
                <a:solidFill>
                  <a:srgbClr val="666666"/>
                </a:solidFill>
                <a:latin typeface="Arial"/>
                <a:ea typeface="DejaVu Sans"/>
              </a:rPr>
              <a:t>Οι αλλαγές στη λειτουργία του Σχολείου σύμφωνα με τον Ν. 4823/2021                                                   </a:t>
            </a:r>
            <a:r>
              <a:rPr lang="el-GR" sz="1000" b="1" strike="noStrike" spc="-1" dirty="0">
                <a:solidFill>
                  <a:srgbClr val="000000"/>
                </a:solidFill>
                <a:latin typeface="Arial"/>
                <a:ea typeface="DejaVu Sans"/>
              </a:rPr>
              <a:t> </a:t>
            </a:r>
            <a:fld id="{4A392C79-93AB-42B6-AB27-BB1CC9F17206}" type="slidenum">
              <a:rPr lang="el-GR" sz="1500" b="1" strike="noStrike" spc="-1">
                <a:solidFill>
                  <a:srgbClr val="000000"/>
                </a:solidFill>
                <a:latin typeface="Arial"/>
                <a:ea typeface="DejaVu Sans"/>
              </a:rPr>
              <a:pPr algn="ctr">
                <a:lnSpc>
                  <a:spcPct val="100000"/>
                </a:lnSpc>
              </a:pPr>
              <a:t>26</a:t>
            </a:fld>
            <a:r>
              <a:rPr lang="el-GR" sz="1500" b="1" strike="noStrike" spc="-1" dirty="0">
                <a:solidFill>
                  <a:srgbClr val="000000"/>
                </a:solidFill>
                <a:latin typeface="Arial"/>
                <a:ea typeface="DejaVu Sans"/>
              </a:rPr>
              <a:t> / </a:t>
            </a:r>
            <a:fld id="{09B57B79-999F-4C87-9DDA-4DE87A17523F}" type="slidecount">
              <a:rPr lang="el-GR" sz="1500" b="1" strike="noStrike" spc="-1">
                <a:solidFill>
                  <a:srgbClr val="000000"/>
                </a:solidFill>
                <a:latin typeface="Arial"/>
                <a:ea typeface="DejaVu Sans"/>
              </a:rPr>
              <a:pPr algn="ctr">
                <a:lnSpc>
                  <a:spcPct val="100000"/>
                </a:lnSpc>
              </a:pPr>
              <a:t>35</a:t>
            </a:fld>
            <a:endParaRPr lang="el-GR" sz="1500" b="0" strike="noStrike" spc="-1" dirty="0">
              <a:latin typeface="Arial"/>
            </a:endParaRPr>
          </a:p>
        </p:txBody>
      </p:sp>
      <p:sp>
        <p:nvSpPr>
          <p:cNvPr id="144" name="CustomShape 2"/>
          <p:cNvSpPr/>
          <p:nvPr/>
        </p:nvSpPr>
        <p:spPr>
          <a:xfrm>
            <a:off x="923760" y="436355"/>
            <a:ext cx="8997480" cy="427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r>
              <a:rPr lang="el-GR" sz="2400" b="1" strike="noStrike" spc="-1" dirty="0">
                <a:solidFill>
                  <a:srgbClr val="C00000"/>
                </a:solidFill>
                <a:latin typeface="Arial"/>
                <a:ea typeface="DejaVu Sans"/>
              </a:rPr>
              <a:t>Άρθρο 107: Αναμόρφωση του θεσμού του Σχολικού Συμβουλίου (4)</a:t>
            </a:r>
            <a:endParaRPr lang="el-GR" sz="2400" b="1" strike="noStrike" spc="-1" dirty="0">
              <a:solidFill>
                <a:srgbClr val="C00000"/>
              </a:solidFill>
              <a:latin typeface="Arial"/>
            </a:endParaRPr>
          </a:p>
        </p:txBody>
      </p:sp>
      <p:sp>
        <p:nvSpPr>
          <p:cNvPr id="145" name="CustomShape 3"/>
          <p:cNvSpPr/>
          <p:nvPr/>
        </p:nvSpPr>
        <p:spPr>
          <a:xfrm>
            <a:off x="731520" y="1397726"/>
            <a:ext cx="8625960" cy="5725594"/>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480" algn="just">
              <a:lnSpc>
                <a:spcPct val="150000"/>
              </a:lnSpc>
              <a:spcAft>
                <a:spcPts val="567"/>
              </a:spcAft>
              <a:buClr>
                <a:srgbClr val="000000"/>
              </a:buClr>
              <a:buSzPct val="120000"/>
              <a:buFont typeface="Wingdings" charset="2"/>
              <a:buChar char=""/>
            </a:pPr>
            <a:r>
              <a:rPr lang="el-GR" sz="1800" b="0" strike="noStrike" spc="-1" dirty="0">
                <a:solidFill>
                  <a:srgbClr val="000000"/>
                </a:solidFill>
                <a:latin typeface="Arial"/>
                <a:ea typeface="DejaVu Sans"/>
              </a:rPr>
              <a:t>…</a:t>
            </a:r>
            <a:endParaRPr lang="el-GR" sz="1800" b="0" strike="noStrike" spc="-1" dirty="0">
              <a:latin typeface="Arial"/>
            </a:endParaRPr>
          </a:p>
          <a:p>
            <a:pPr algn="just">
              <a:lnSpc>
                <a:spcPct val="150000"/>
              </a:lnSpc>
              <a:spcAft>
                <a:spcPts val="1417"/>
              </a:spcAft>
            </a:pPr>
            <a:r>
              <a:rPr lang="el-GR" sz="1800" b="0" strike="noStrike" spc="-1" dirty="0">
                <a:solidFill>
                  <a:srgbClr val="000000"/>
                </a:solidFill>
                <a:latin typeface="Arial"/>
                <a:ea typeface="DejaVu Sans"/>
              </a:rPr>
              <a:t>δ) συνεργάζεται με τον Σύλλογο Γονέων της σχολικής μονάδας και με τους εκπροσώπους του Δήμου στη σχολική επιτροπή ιδίως στα θέματα που σχετίζονται με την υλικοτεχνική υποδομή της σχολικής μονάδας, τη χρηματοδότηση αυτής από άλλες πηγές, πλην της τακτικής κρατικής επιχορήγησης, καθώς και τη διοργάνωση και τον συντονισμό δραστηριοτήτων κάθε είδους στην τοπική κοινωνία,</a:t>
            </a:r>
            <a:endParaRPr lang="el-GR" sz="1800" b="0" strike="noStrike" spc="-1" dirty="0">
              <a:latin typeface="Arial"/>
            </a:endParaRPr>
          </a:p>
          <a:p>
            <a:pPr algn="just">
              <a:lnSpc>
                <a:spcPct val="150000"/>
              </a:lnSpc>
              <a:spcAft>
                <a:spcPts val="2835"/>
              </a:spcAft>
            </a:pPr>
            <a:r>
              <a:rPr lang="el-GR" sz="1800" b="0" strike="noStrike" spc="-1" dirty="0">
                <a:solidFill>
                  <a:srgbClr val="000000"/>
                </a:solidFill>
                <a:latin typeface="Arial"/>
                <a:ea typeface="DejaVu Sans"/>
              </a:rPr>
              <a:t>ε) συνεργάζεται με τον Σύλλογο Γονέων, τον Δήμο, τους εκπροσώπους των μαθητικών κοινοτήτων, καθώς και τους εκπροσώπους αποφοίτων της σχολικής μονάδας, εφόσον υπάρχει σύλλογος αποφοίτων, όσον αφορά στα θέματα που σχετίζονται με την προσφορά της σχολικής μονάδας στην τοπική κοινωνία.»</a:t>
            </a:r>
            <a:endParaRPr lang="el-GR" sz="1800" b="0" strike="noStrike" spc="-1" dirty="0">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A09225-E3A6-4D9C-8EDE-4CDF740E00D7}"/>
              </a:ext>
            </a:extLst>
          </p:cNvPr>
          <p:cNvSpPr>
            <a:spLocks noGrp="1"/>
          </p:cNvSpPr>
          <p:nvPr>
            <p:ph type="title"/>
          </p:nvPr>
        </p:nvSpPr>
        <p:spPr>
          <a:xfrm>
            <a:off x="504000" y="301319"/>
            <a:ext cx="9072000" cy="534703"/>
          </a:xfrm>
        </p:spPr>
        <p:txBody>
          <a:bodyPr>
            <a:normAutofit/>
          </a:bodyPr>
          <a:lstStyle/>
          <a:p>
            <a:pPr algn="ctr"/>
            <a:r>
              <a:rPr lang="el-GR" sz="2800" b="1" dirty="0">
                <a:solidFill>
                  <a:srgbClr val="FF0000"/>
                </a:solidFill>
              </a:rPr>
              <a:t>Προσέλευση - Αποχώρηση</a:t>
            </a:r>
          </a:p>
        </p:txBody>
      </p:sp>
      <p:sp>
        <p:nvSpPr>
          <p:cNvPr id="3" name="Υπότιτλος 2">
            <a:extLst>
              <a:ext uri="{FF2B5EF4-FFF2-40B4-BE49-F238E27FC236}">
                <a16:creationId xmlns:a16="http://schemas.microsoft.com/office/drawing/2014/main" id="{82BB5175-29F3-4CE3-8039-AA98D2CD42B2}"/>
              </a:ext>
            </a:extLst>
          </p:cNvPr>
          <p:cNvSpPr>
            <a:spLocks noGrp="1"/>
          </p:cNvSpPr>
          <p:nvPr>
            <p:ph type="subTitle"/>
          </p:nvPr>
        </p:nvSpPr>
        <p:spPr>
          <a:xfrm>
            <a:off x="600890" y="836023"/>
            <a:ext cx="8975109" cy="6028801"/>
          </a:xfrm>
        </p:spPr>
        <p:txBody>
          <a:bodyPr/>
          <a:lstStyle/>
          <a:p>
            <a:pPr marL="0" indent="0">
              <a:buNone/>
            </a:pPr>
            <a:r>
              <a:rPr lang="el-GR" sz="2800" dirty="0"/>
              <a:t>Από Τρίτη 14/9 προσέλευση 8:00 – 8:15 κατευθείαν στις αίθουσές τους.</a:t>
            </a:r>
          </a:p>
          <a:p>
            <a:pPr marL="0" indent="0">
              <a:buNone/>
            </a:pPr>
            <a:endParaRPr lang="el-GR" sz="2800" dirty="0"/>
          </a:p>
          <a:p>
            <a:pPr marL="0" indent="0">
              <a:buNone/>
            </a:pPr>
            <a:r>
              <a:rPr lang="el-GR" sz="2800" dirty="0"/>
              <a:t>Σταδιακή αποχώρηση των μαθητών/τριών:</a:t>
            </a:r>
          </a:p>
          <a:p>
            <a:pPr marL="0" indent="0">
              <a:buNone/>
            </a:pPr>
            <a:r>
              <a:rPr lang="el-GR" sz="2800" dirty="0"/>
              <a:t>13:15 Α΄ και  Β΄ τάξη</a:t>
            </a:r>
          </a:p>
          <a:p>
            <a:pPr marL="0" indent="0">
              <a:buNone/>
            </a:pPr>
            <a:r>
              <a:rPr lang="el-GR" sz="2800" dirty="0"/>
              <a:t>13:20΄ Γ΄ και  Δ΄ τάξη</a:t>
            </a:r>
          </a:p>
          <a:p>
            <a:pPr marL="0" indent="0">
              <a:buNone/>
            </a:pPr>
            <a:r>
              <a:rPr lang="el-GR" sz="2800" dirty="0"/>
              <a:t>13:25΄ Ε΄ και  </a:t>
            </a:r>
            <a:r>
              <a:rPr lang="el-GR" sz="2800" dirty="0" err="1"/>
              <a:t>Στ</a:t>
            </a:r>
            <a:r>
              <a:rPr lang="el-GR" sz="2800" dirty="0"/>
              <a:t>΄ τάξη</a:t>
            </a:r>
          </a:p>
          <a:p>
            <a:pPr marL="0" indent="0">
              <a:buNone/>
            </a:pPr>
            <a:endParaRPr lang="el-GR" sz="2800" dirty="0"/>
          </a:p>
          <a:p>
            <a:pPr marL="0" indent="0">
              <a:buNone/>
            </a:pPr>
            <a:r>
              <a:rPr lang="el-GR" sz="2800" dirty="0"/>
              <a:t>(</a:t>
            </a:r>
            <a:r>
              <a:rPr lang="el-GR" sz="2800" dirty="0">
                <a:solidFill>
                  <a:srgbClr val="FF0000"/>
                </a:solidFill>
              </a:rPr>
              <a:t>Συνέπεια – Μάσκες – Αποφυγή συγχρωτισμού και άσκοπης παραμονής στο προαύλιο</a:t>
            </a:r>
            <a:r>
              <a:rPr lang="el-GR" sz="2800" dirty="0"/>
              <a:t>)</a:t>
            </a:r>
          </a:p>
          <a:p>
            <a:pPr marL="0" indent="0">
              <a:buNone/>
            </a:pPr>
            <a:endParaRPr lang="el-GR" sz="2800" dirty="0"/>
          </a:p>
          <a:p>
            <a:pPr marL="0" indent="0">
              <a:buNone/>
            </a:pPr>
            <a:r>
              <a:rPr lang="el-GR" sz="2800" dirty="0"/>
              <a:t>Από την ερχόμενη εβδομάδα ο έλεγχος των </a:t>
            </a:r>
            <a:r>
              <a:rPr lang="en-US" sz="2800" dirty="0"/>
              <a:t>self tests </a:t>
            </a:r>
            <a:r>
              <a:rPr lang="el-GR" sz="2800" dirty="0"/>
              <a:t>θα γίνεται κάθε Τρίτη και Παρασκευή.</a:t>
            </a:r>
          </a:p>
        </p:txBody>
      </p:sp>
    </p:spTree>
    <p:extLst>
      <p:ext uri="{BB962C8B-B14F-4D97-AF65-F5344CB8AC3E}">
        <p14:creationId xmlns:p14="http://schemas.microsoft.com/office/powerpoint/2010/main" val="1030214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Υπότιτλος"/>
          <p:cNvSpPr>
            <a:spLocks noGrp="1"/>
          </p:cNvSpPr>
          <p:nvPr>
            <p:ph type="subTitle"/>
          </p:nvPr>
        </p:nvSpPr>
        <p:spPr>
          <a:xfrm>
            <a:off x="475488" y="301320"/>
            <a:ext cx="9100512" cy="1259256"/>
          </a:xfrm>
        </p:spPr>
        <p:txBody>
          <a:bodyPr/>
          <a:lstStyle/>
          <a:p>
            <a:pPr>
              <a:buNone/>
            </a:pPr>
            <a:r>
              <a:rPr lang="el-GR" dirty="0"/>
              <a:t>                   </a:t>
            </a:r>
            <a:r>
              <a:rPr lang="el-GR" b="1" dirty="0"/>
              <a:t>Εκπαιδευτικό προσωπικό</a:t>
            </a:r>
          </a:p>
          <a:p>
            <a:endParaRPr lang="el-GR" sz="2400" dirty="0"/>
          </a:p>
          <a:p>
            <a:endParaRPr lang="el-GR" sz="2400" dirty="0"/>
          </a:p>
          <a:p>
            <a:endParaRPr lang="el-GR" sz="2400" dirty="0"/>
          </a:p>
          <a:p>
            <a:endParaRPr lang="el-GR" sz="2400" dirty="0"/>
          </a:p>
          <a:p>
            <a:endParaRPr lang="el-GR" sz="2400" dirty="0"/>
          </a:p>
          <a:p>
            <a:endParaRPr lang="el-GR" sz="2400" dirty="0"/>
          </a:p>
          <a:p>
            <a:endParaRPr lang="el-GR" sz="2400" dirty="0"/>
          </a:p>
          <a:p>
            <a:endParaRPr lang="el-GR" sz="2400" dirty="0"/>
          </a:p>
          <a:p>
            <a:endParaRPr lang="el-GR" sz="2400" dirty="0"/>
          </a:p>
          <a:p>
            <a:endParaRPr lang="el-GR" sz="2400" dirty="0"/>
          </a:p>
          <a:p>
            <a:endParaRPr lang="el-GR" sz="2400" dirty="0"/>
          </a:p>
          <a:p>
            <a:endParaRPr lang="el-GR" sz="2400" dirty="0"/>
          </a:p>
          <a:p>
            <a:endParaRPr lang="el-GR" sz="2400" dirty="0"/>
          </a:p>
          <a:p>
            <a:pPr>
              <a:lnSpc>
                <a:spcPct val="150000"/>
              </a:lnSpc>
            </a:pPr>
            <a:endParaRPr lang="el-GR" sz="2400" dirty="0"/>
          </a:p>
          <a:p>
            <a:pPr>
              <a:lnSpc>
                <a:spcPct val="150000"/>
              </a:lnSpc>
            </a:pPr>
            <a:endParaRPr lang="el-GR" sz="2400" dirty="0"/>
          </a:p>
          <a:p>
            <a:pPr>
              <a:lnSpc>
                <a:spcPct val="150000"/>
              </a:lnSpc>
            </a:pPr>
            <a:r>
              <a:rPr lang="el-GR" sz="2400" dirty="0"/>
              <a:t>1. </a:t>
            </a:r>
            <a:r>
              <a:rPr lang="el-GR" sz="2400" dirty="0" err="1"/>
              <a:t>Μπένος</a:t>
            </a:r>
            <a:r>
              <a:rPr lang="el-GR" sz="2400" dirty="0"/>
              <a:t> Στυλιανός (Διευθυντής)</a:t>
            </a:r>
          </a:p>
          <a:p>
            <a:pPr>
              <a:lnSpc>
                <a:spcPct val="150000"/>
              </a:lnSpc>
            </a:pPr>
            <a:r>
              <a:rPr lang="el-GR" sz="2400" dirty="0"/>
              <a:t>2. </a:t>
            </a:r>
            <a:r>
              <a:rPr lang="el-GR" sz="2400" dirty="0" err="1"/>
              <a:t>Λιβάς</a:t>
            </a:r>
            <a:r>
              <a:rPr lang="el-GR" sz="2400" dirty="0"/>
              <a:t> Δημήτριος (Υποδιευθυντής – Στ1)</a:t>
            </a:r>
          </a:p>
          <a:p>
            <a:pPr>
              <a:lnSpc>
                <a:spcPct val="150000"/>
              </a:lnSpc>
            </a:pPr>
            <a:r>
              <a:rPr lang="el-GR" sz="2400" dirty="0"/>
              <a:t>3. </a:t>
            </a:r>
            <a:r>
              <a:rPr lang="el-GR" sz="2400" dirty="0" err="1"/>
              <a:t>Μαλικούρτη</a:t>
            </a:r>
            <a:r>
              <a:rPr lang="el-GR" sz="2400" dirty="0"/>
              <a:t> Μαρίκα (Α΄ τάξη)</a:t>
            </a:r>
          </a:p>
          <a:p>
            <a:pPr>
              <a:lnSpc>
                <a:spcPct val="150000"/>
              </a:lnSpc>
            </a:pPr>
            <a:r>
              <a:rPr lang="el-GR" sz="2400" dirty="0"/>
              <a:t>4. </a:t>
            </a:r>
            <a:r>
              <a:rPr lang="el-GR" sz="2400" dirty="0" err="1"/>
              <a:t>Ζαβραδινού</a:t>
            </a:r>
            <a:r>
              <a:rPr lang="el-GR" sz="2400" dirty="0"/>
              <a:t> Δήμητρα (</a:t>
            </a:r>
            <a:r>
              <a:rPr lang="el-GR" sz="2400" dirty="0" err="1"/>
              <a:t>Β΄τάξη</a:t>
            </a:r>
            <a:r>
              <a:rPr lang="el-GR" sz="2400" dirty="0"/>
              <a:t>)</a:t>
            </a:r>
          </a:p>
          <a:p>
            <a:pPr>
              <a:lnSpc>
                <a:spcPct val="150000"/>
              </a:lnSpc>
            </a:pPr>
            <a:r>
              <a:rPr lang="el-GR" sz="2400" dirty="0"/>
              <a:t>5. </a:t>
            </a:r>
            <a:r>
              <a:rPr lang="el-GR" sz="2400" dirty="0" err="1"/>
              <a:t>Νάστου</a:t>
            </a:r>
            <a:r>
              <a:rPr lang="el-GR" sz="2400" dirty="0"/>
              <a:t> Θεοδώρα (Γ1)</a:t>
            </a:r>
          </a:p>
          <a:p>
            <a:pPr>
              <a:lnSpc>
                <a:spcPct val="150000"/>
              </a:lnSpc>
            </a:pPr>
            <a:r>
              <a:rPr lang="el-GR" sz="2400" dirty="0"/>
              <a:t>6. </a:t>
            </a:r>
            <a:r>
              <a:rPr lang="el-GR" sz="2400" dirty="0" err="1"/>
              <a:t>Λουκοπούλου</a:t>
            </a:r>
            <a:r>
              <a:rPr lang="el-GR" sz="2400" dirty="0"/>
              <a:t> Αναστασία (Γ2)</a:t>
            </a:r>
          </a:p>
          <a:p>
            <a:pPr>
              <a:lnSpc>
                <a:spcPct val="150000"/>
              </a:lnSpc>
            </a:pPr>
            <a:r>
              <a:rPr lang="el-GR" sz="2400" dirty="0"/>
              <a:t>7. </a:t>
            </a:r>
            <a:r>
              <a:rPr lang="el-GR" sz="2400" dirty="0" err="1"/>
              <a:t>Νιανιόγλου</a:t>
            </a:r>
            <a:r>
              <a:rPr lang="el-GR" sz="2400" dirty="0"/>
              <a:t> Γεωργία (Δ1)</a:t>
            </a:r>
          </a:p>
          <a:p>
            <a:pPr>
              <a:lnSpc>
                <a:spcPct val="150000"/>
              </a:lnSpc>
            </a:pPr>
            <a:r>
              <a:rPr lang="el-GR" sz="2400" dirty="0"/>
              <a:t>8. </a:t>
            </a:r>
            <a:r>
              <a:rPr lang="el-GR" sz="2400" dirty="0" err="1"/>
              <a:t>Καροπούλου</a:t>
            </a:r>
            <a:r>
              <a:rPr lang="el-GR" sz="2400" dirty="0"/>
              <a:t> Μαρία (Δ2)</a:t>
            </a:r>
          </a:p>
          <a:p>
            <a:pPr>
              <a:lnSpc>
                <a:spcPct val="150000"/>
              </a:lnSpc>
            </a:pPr>
            <a:r>
              <a:rPr lang="el-GR" sz="2400" dirty="0"/>
              <a:t>9. </a:t>
            </a:r>
            <a:r>
              <a:rPr lang="el-GR" sz="2400" dirty="0" err="1"/>
              <a:t>Καλικαντής</a:t>
            </a:r>
            <a:r>
              <a:rPr lang="el-GR" sz="2400" dirty="0"/>
              <a:t> Παναγιώτης (Ε΄ τάξη)</a:t>
            </a:r>
          </a:p>
        </p:txBody>
      </p:sp>
      <p:sp>
        <p:nvSpPr>
          <p:cNvPr id="2" name="1 - Τίτλος"/>
          <p:cNvSpPr>
            <a:spLocks noGrp="1"/>
          </p:cNvSpPr>
          <p:nvPr>
            <p:ph type="title"/>
          </p:nvPr>
        </p:nvSpPr>
        <p:spPr>
          <a:xfrm>
            <a:off x="670560" y="301320"/>
            <a:ext cx="8905440" cy="1076376"/>
          </a:xfrm>
        </p:spPr>
        <p:txBody>
          <a:bodyPr/>
          <a:lstStyle/>
          <a:p>
            <a:pPr algn="ctr"/>
            <a:r>
              <a:rPr lang="el-GR" dirty="0"/>
              <a:t>    </a:t>
            </a:r>
            <a:r>
              <a:rPr lang="el-GR" sz="2800" b="1" dirty="0">
                <a:solidFill>
                  <a:srgbClr val="002060"/>
                </a:solidFill>
              </a:rPr>
              <a:t>39</a:t>
            </a:r>
            <a:r>
              <a:rPr lang="el-GR" sz="2800" b="1" baseline="30000" dirty="0">
                <a:solidFill>
                  <a:srgbClr val="002060"/>
                </a:solidFill>
              </a:rPr>
              <a:t>ο</a:t>
            </a:r>
            <a:r>
              <a:rPr lang="el-GR" sz="2800" b="1" dirty="0">
                <a:solidFill>
                  <a:srgbClr val="002060"/>
                </a:solidFill>
              </a:rPr>
              <a:t> Δημοτικό Σχολείο Περιστερίου</a:t>
            </a:r>
            <a:br>
              <a:rPr lang="el-GR" sz="3600" b="1" dirty="0">
                <a:solidFill>
                  <a:srgbClr val="002060"/>
                </a:solidFill>
              </a:rPr>
            </a:br>
            <a:r>
              <a:rPr lang="el-GR" sz="2400" b="1" dirty="0">
                <a:solidFill>
                  <a:srgbClr val="002060"/>
                </a:solidFill>
              </a:rPr>
              <a:t>Διδακτικό Προσωπικό</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4000" y="301320"/>
            <a:ext cx="9072000" cy="296088"/>
          </a:xfrm>
        </p:spPr>
        <p:txBody>
          <a:bodyPr/>
          <a:lstStyle/>
          <a:p>
            <a:r>
              <a:rPr lang="el-GR" sz="2800" b="1" dirty="0">
                <a:solidFill>
                  <a:srgbClr val="002060"/>
                </a:solidFill>
              </a:rPr>
              <a:t>Διδακτικό Προσωπικό</a:t>
            </a:r>
          </a:p>
        </p:txBody>
      </p:sp>
      <p:sp>
        <p:nvSpPr>
          <p:cNvPr id="3" name="2 - Υπότιτλος"/>
          <p:cNvSpPr>
            <a:spLocks noGrp="1"/>
          </p:cNvSpPr>
          <p:nvPr>
            <p:ph type="subTitle"/>
          </p:nvPr>
        </p:nvSpPr>
        <p:spPr>
          <a:xfrm>
            <a:off x="504000" y="968990"/>
            <a:ext cx="9072000" cy="5183769"/>
          </a:xfrm>
        </p:spPr>
        <p:txBody>
          <a:bodyPr/>
          <a:lstStyle/>
          <a:p>
            <a:pPr>
              <a:lnSpc>
                <a:spcPct val="150000"/>
              </a:lnSpc>
            </a:pPr>
            <a:endParaRPr lang="el-GR" sz="2400" b="1" dirty="0"/>
          </a:p>
          <a:p>
            <a:pPr>
              <a:lnSpc>
                <a:spcPct val="150000"/>
              </a:lnSpc>
            </a:pPr>
            <a:r>
              <a:rPr lang="el-GR" sz="2400" dirty="0"/>
              <a:t>10. </a:t>
            </a:r>
            <a:r>
              <a:rPr lang="el-GR" sz="2400" dirty="0" err="1"/>
              <a:t>Στασινού</a:t>
            </a:r>
            <a:r>
              <a:rPr lang="el-GR" sz="2400" dirty="0"/>
              <a:t> Λαμπρινή (</a:t>
            </a:r>
            <a:r>
              <a:rPr lang="el-GR" sz="2400" dirty="0" err="1"/>
              <a:t>Στ2</a:t>
            </a:r>
            <a:r>
              <a:rPr lang="el-GR" sz="2400" dirty="0"/>
              <a:t>)</a:t>
            </a:r>
          </a:p>
          <a:p>
            <a:pPr>
              <a:lnSpc>
                <a:spcPct val="150000"/>
              </a:lnSpc>
            </a:pPr>
            <a:r>
              <a:rPr lang="el-GR" sz="2400" dirty="0"/>
              <a:t>11. </a:t>
            </a:r>
            <a:r>
              <a:rPr lang="el-GR" sz="2400" dirty="0" err="1"/>
              <a:t>Γεωργαντή</a:t>
            </a:r>
            <a:r>
              <a:rPr lang="el-GR" sz="2400" dirty="0"/>
              <a:t> Ελευθερία (Τμήμα Ένταξης)</a:t>
            </a:r>
          </a:p>
          <a:p>
            <a:pPr>
              <a:lnSpc>
                <a:spcPct val="150000"/>
              </a:lnSpc>
            </a:pPr>
            <a:r>
              <a:rPr lang="el-GR" sz="2400" dirty="0"/>
              <a:t>12. </a:t>
            </a:r>
            <a:r>
              <a:rPr lang="el-GR" sz="2400" dirty="0" err="1"/>
              <a:t>Λουκοπούλου</a:t>
            </a:r>
            <a:r>
              <a:rPr lang="el-GR" sz="2400" dirty="0"/>
              <a:t> </a:t>
            </a:r>
            <a:r>
              <a:rPr lang="el-GR" sz="2400" dirty="0" err="1"/>
              <a:t>Ανθούλα</a:t>
            </a:r>
            <a:r>
              <a:rPr lang="el-GR" sz="2400" dirty="0"/>
              <a:t> (Υπεύθυνη Ολοήμερου)</a:t>
            </a:r>
          </a:p>
          <a:p>
            <a:pPr>
              <a:lnSpc>
                <a:spcPct val="150000"/>
              </a:lnSpc>
            </a:pPr>
            <a:r>
              <a:rPr lang="el-GR" sz="2400" dirty="0"/>
              <a:t>13. Αδαμοπούλου Γεωργία (Αγγλικά)</a:t>
            </a:r>
          </a:p>
          <a:p>
            <a:pPr>
              <a:lnSpc>
                <a:spcPct val="150000"/>
              </a:lnSpc>
            </a:pPr>
            <a:r>
              <a:rPr lang="el-GR" sz="2400" dirty="0"/>
              <a:t>14. Κρητικού Σοφία (Γαλλικά)</a:t>
            </a:r>
          </a:p>
          <a:p>
            <a:pPr>
              <a:lnSpc>
                <a:spcPct val="150000"/>
              </a:lnSpc>
            </a:pPr>
            <a:r>
              <a:rPr lang="el-GR" sz="2400" dirty="0"/>
              <a:t>15. </a:t>
            </a:r>
            <a:r>
              <a:rPr lang="el-GR" sz="2400" dirty="0" err="1"/>
              <a:t>Κοράκη</a:t>
            </a:r>
            <a:r>
              <a:rPr lang="el-GR" sz="2400" dirty="0"/>
              <a:t> Κωνσταντίνα (Γερμανικά)</a:t>
            </a:r>
          </a:p>
          <a:p>
            <a:pPr>
              <a:lnSpc>
                <a:spcPct val="150000"/>
              </a:lnSpc>
            </a:pPr>
            <a:r>
              <a:rPr lang="el-GR" sz="2400" dirty="0"/>
              <a:t>16. </a:t>
            </a:r>
            <a:r>
              <a:rPr lang="el-GR" sz="2400" dirty="0" err="1"/>
              <a:t>Πλατής</a:t>
            </a:r>
            <a:r>
              <a:rPr lang="el-GR" sz="2400" dirty="0"/>
              <a:t> Νικόλαος (Φυσική Αγωγή)</a:t>
            </a:r>
          </a:p>
          <a:p>
            <a:pPr>
              <a:lnSpc>
                <a:spcPct val="150000"/>
              </a:lnSpc>
            </a:pPr>
            <a:r>
              <a:rPr lang="el-GR" sz="2400" dirty="0"/>
              <a:t>17. Ρίζος Ιωάννης (Πληροφορική)</a:t>
            </a:r>
          </a:p>
          <a:p>
            <a:pPr>
              <a:lnSpc>
                <a:spcPct val="150000"/>
              </a:lnSpc>
            </a:pPr>
            <a:r>
              <a:rPr lang="el-GR" sz="2400" dirty="0"/>
              <a:t>18. </a:t>
            </a:r>
            <a:r>
              <a:rPr lang="el-GR" sz="2400" dirty="0" err="1"/>
              <a:t>Λίτινα</a:t>
            </a:r>
            <a:r>
              <a:rPr lang="el-GR" sz="2400" dirty="0"/>
              <a:t> Μαρία (Εικαστικά)</a:t>
            </a:r>
          </a:p>
          <a:p>
            <a:pPr>
              <a:lnSpc>
                <a:spcPct val="150000"/>
              </a:lnSpc>
            </a:pPr>
            <a:r>
              <a:rPr lang="el-GR" sz="2400" dirty="0"/>
              <a:t>19. </a:t>
            </a:r>
            <a:r>
              <a:rPr lang="el-GR" sz="2400" dirty="0" err="1"/>
              <a:t>Χαρτζαβάλου</a:t>
            </a:r>
            <a:r>
              <a:rPr lang="el-GR" sz="2400" dirty="0"/>
              <a:t> Αγγελική (Μουσική)</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E7BE32-2CCD-4A1D-8925-07C72335AD39}"/>
              </a:ext>
            </a:extLst>
          </p:cNvPr>
          <p:cNvSpPr>
            <a:spLocks noGrp="1"/>
          </p:cNvSpPr>
          <p:nvPr>
            <p:ph type="title"/>
          </p:nvPr>
        </p:nvSpPr>
        <p:spPr/>
        <p:txBody>
          <a:bodyPr/>
          <a:lstStyle/>
          <a:p>
            <a:pPr algn="ctr"/>
            <a:r>
              <a:rPr lang="el-GR" dirty="0"/>
              <a:t>1</a:t>
            </a:r>
            <a:r>
              <a:rPr lang="el-GR" baseline="30000" dirty="0"/>
              <a:t>ος</a:t>
            </a:r>
            <a:r>
              <a:rPr lang="el-GR" dirty="0"/>
              <a:t> Όροφος</a:t>
            </a:r>
          </a:p>
        </p:txBody>
      </p:sp>
      <p:sp>
        <p:nvSpPr>
          <p:cNvPr id="3" name="Υπότιτλος 2">
            <a:extLst>
              <a:ext uri="{FF2B5EF4-FFF2-40B4-BE49-F238E27FC236}">
                <a16:creationId xmlns:a16="http://schemas.microsoft.com/office/drawing/2014/main" id="{5F435F05-90B2-448D-B21E-9EB509BCC035}"/>
              </a:ext>
            </a:extLst>
          </p:cNvPr>
          <p:cNvSpPr>
            <a:spLocks noGrp="1"/>
          </p:cNvSpPr>
          <p:nvPr>
            <p:ph type="subTitle"/>
          </p:nvPr>
        </p:nvSpPr>
        <p:spPr/>
        <p:style>
          <a:lnRef idx="2">
            <a:schemeClr val="accent6"/>
          </a:lnRef>
          <a:fillRef idx="1">
            <a:schemeClr val="lt1"/>
          </a:fillRef>
          <a:effectRef idx="0">
            <a:schemeClr val="accent6"/>
          </a:effectRef>
          <a:fontRef idx="minor">
            <a:schemeClr val="dk1"/>
          </a:fontRef>
        </p:style>
        <p:txBody>
          <a:bodyPr/>
          <a:lstStyle/>
          <a:p>
            <a:pPr algn="ctr"/>
            <a:r>
              <a:rPr lang="el-GR" sz="4000" b="1" dirty="0">
                <a:solidFill>
                  <a:srgbClr val="FF0000"/>
                </a:solidFill>
              </a:rPr>
              <a:t>1ος  Όροφος</a:t>
            </a:r>
          </a:p>
        </p:txBody>
      </p:sp>
      <p:sp>
        <p:nvSpPr>
          <p:cNvPr id="4" name="Ορθογώνιο 3">
            <a:extLst>
              <a:ext uri="{FF2B5EF4-FFF2-40B4-BE49-F238E27FC236}">
                <a16:creationId xmlns:a16="http://schemas.microsoft.com/office/drawing/2014/main" id="{8DC1EE8B-AB5E-44BA-A72F-13C0255FBD95}"/>
              </a:ext>
            </a:extLst>
          </p:cNvPr>
          <p:cNvSpPr/>
          <p:nvPr/>
        </p:nvSpPr>
        <p:spPr>
          <a:xfrm>
            <a:off x="7121507" y="2442949"/>
            <a:ext cx="1716016" cy="57320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sz="3200" b="1" dirty="0">
                <a:solidFill>
                  <a:srgbClr val="7030A0"/>
                </a:solidFill>
              </a:rPr>
              <a:t>Β</a:t>
            </a:r>
          </a:p>
        </p:txBody>
      </p:sp>
      <p:sp>
        <p:nvSpPr>
          <p:cNvPr id="5" name="Ορθογώνιο 4">
            <a:extLst>
              <a:ext uri="{FF2B5EF4-FFF2-40B4-BE49-F238E27FC236}">
                <a16:creationId xmlns:a16="http://schemas.microsoft.com/office/drawing/2014/main" id="{F0A22D10-D2D2-42A8-9CF0-E1F628D02470}"/>
              </a:ext>
            </a:extLst>
          </p:cNvPr>
          <p:cNvSpPr/>
          <p:nvPr/>
        </p:nvSpPr>
        <p:spPr>
          <a:xfrm>
            <a:off x="7121507" y="4649528"/>
            <a:ext cx="1716016" cy="69603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b="1" dirty="0">
                <a:solidFill>
                  <a:srgbClr val="7030A0"/>
                </a:solidFill>
              </a:rPr>
              <a:t>ΑΙΘΟΥΣΑ ΑΝΑΨΥΧΗΣ</a:t>
            </a:r>
          </a:p>
        </p:txBody>
      </p:sp>
      <p:sp>
        <p:nvSpPr>
          <p:cNvPr id="12" name="Βέλος: Κάτω 11">
            <a:extLst>
              <a:ext uri="{FF2B5EF4-FFF2-40B4-BE49-F238E27FC236}">
                <a16:creationId xmlns:a16="http://schemas.microsoft.com/office/drawing/2014/main" id="{8A6AC09A-D459-4114-953F-FFC81AB465D6}"/>
              </a:ext>
            </a:extLst>
          </p:cNvPr>
          <p:cNvSpPr/>
          <p:nvPr/>
        </p:nvSpPr>
        <p:spPr>
          <a:xfrm>
            <a:off x="9364951" y="2461941"/>
            <a:ext cx="423349" cy="9553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Ορθογώνιο 7">
            <a:extLst>
              <a:ext uri="{FF2B5EF4-FFF2-40B4-BE49-F238E27FC236}">
                <a16:creationId xmlns:a16="http://schemas.microsoft.com/office/drawing/2014/main" id="{6872708C-28B5-4AE6-81A7-D46A1ADA5C7F}"/>
              </a:ext>
            </a:extLst>
          </p:cNvPr>
          <p:cNvSpPr/>
          <p:nvPr/>
        </p:nvSpPr>
        <p:spPr>
          <a:xfrm>
            <a:off x="4914900" y="4649527"/>
            <a:ext cx="1612900" cy="69603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sz="3200" b="1" dirty="0">
                <a:solidFill>
                  <a:srgbClr val="7030A0"/>
                </a:solidFill>
              </a:rPr>
              <a:t>Α</a:t>
            </a:r>
          </a:p>
        </p:txBody>
      </p:sp>
      <p:sp>
        <p:nvSpPr>
          <p:cNvPr id="9" name="Ορθογώνιο 8">
            <a:extLst>
              <a:ext uri="{FF2B5EF4-FFF2-40B4-BE49-F238E27FC236}">
                <a16:creationId xmlns:a16="http://schemas.microsoft.com/office/drawing/2014/main" id="{598EA3D9-9894-4544-869C-1B0A675D74B5}"/>
              </a:ext>
            </a:extLst>
          </p:cNvPr>
          <p:cNvSpPr/>
          <p:nvPr/>
        </p:nvSpPr>
        <p:spPr>
          <a:xfrm>
            <a:off x="702500" y="4649527"/>
            <a:ext cx="1507300" cy="69603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sz="2800" b="1" dirty="0">
                <a:solidFill>
                  <a:srgbClr val="7030A0"/>
                </a:solidFill>
              </a:rPr>
              <a:t>Γ2</a:t>
            </a:r>
          </a:p>
        </p:txBody>
      </p:sp>
      <p:sp>
        <p:nvSpPr>
          <p:cNvPr id="14" name="Βέλος: Κάτω 13">
            <a:extLst>
              <a:ext uri="{FF2B5EF4-FFF2-40B4-BE49-F238E27FC236}">
                <a16:creationId xmlns:a16="http://schemas.microsoft.com/office/drawing/2014/main" id="{ACAEE1F0-5B26-4938-9B0F-6E1190710761}"/>
              </a:ext>
            </a:extLst>
          </p:cNvPr>
          <p:cNvSpPr/>
          <p:nvPr/>
        </p:nvSpPr>
        <p:spPr>
          <a:xfrm>
            <a:off x="292325" y="2628651"/>
            <a:ext cx="423349" cy="9553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224700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45E138-5E85-4CCB-9C50-587DC3820D24}"/>
              </a:ext>
            </a:extLst>
          </p:cNvPr>
          <p:cNvSpPr>
            <a:spLocks noGrp="1"/>
          </p:cNvSpPr>
          <p:nvPr>
            <p:ph type="title"/>
          </p:nvPr>
        </p:nvSpPr>
        <p:spPr/>
        <p:txBody>
          <a:bodyPr/>
          <a:lstStyle/>
          <a:p>
            <a:pPr algn="ctr"/>
            <a:r>
              <a:rPr lang="el-GR" sz="3600" b="1" dirty="0">
                <a:solidFill>
                  <a:srgbClr val="FF0000"/>
                </a:solidFill>
              </a:rPr>
              <a:t>2</a:t>
            </a:r>
            <a:r>
              <a:rPr lang="el-GR" sz="3600" b="1" baseline="30000" dirty="0">
                <a:solidFill>
                  <a:srgbClr val="FF0000"/>
                </a:solidFill>
              </a:rPr>
              <a:t>ος</a:t>
            </a:r>
            <a:r>
              <a:rPr lang="el-GR" sz="3600" b="1" dirty="0">
                <a:solidFill>
                  <a:srgbClr val="FF0000"/>
                </a:solidFill>
              </a:rPr>
              <a:t> Όροφος</a:t>
            </a:r>
          </a:p>
        </p:txBody>
      </p:sp>
      <p:sp>
        <p:nvSpPr>
          <p:cNvPr id="3" name="Υπότιτλος 2">
            <a:extLst>
              <a:ext uri="{FF2B5EF4-FFF2-40B4-BE49-F238E27FC236}">
                <a16:creationId xmlns:a16="http://schemas.microsoft.com/office/drawing/2014/main" id="{FBB88139-7CEE-47D7-94E2-B4DA3283785E}"/>
              </a:ext>
            </a:extLst>
          </p:cNvPr>
          <p:cNvSpPr>
            <a:spLocks noGrp="1"/>
          </p:cNvSpPr>
          <p:nvPr>
            <p:ph type="subTitle"/>
          </p:nvPr>
        </p:nvSpPr>
        <p:spPr>
          <a:xfrm>
            <a:off x="504000" y="1406915"/>
            <a:ext cx="9072000" cy="5635330"/>
          </a:xfrm>
        </p:spPr>
        <p:txBody>
          <a:bodyPr/>
          <a:lstStyle/>
          <a:p>
            <a:endParaRPr lang="el-GR" dirty="0"/>
          </a:p>
        </p:txBody>
      </p:sp>
      <p:sp>
        <p:nvSpPr>
          <p:cNvPr id="4" name="Ορθογώνιο 3">
            <a:extLst>
              <a:ext uri="{FF2B5EF4-FFF2-40B4-BE49-F238E27FC236}">
                <a16:creationId xmlns:a16="http://schemas.microsoft.com/office/drawing/2014/main" id="{846A763C-5A33-4DD5-8B2D-900B6186EEBD}"/>
              </a:ext>
            </a:extLst>
          </p:cNvPr>
          <p:cNvSpPr/>
          <p:nvPr/>
        </p:nvSpPr>
        <p:spPr>
          <a:xfrm>
            <a:off x="2400300" y="2476500"/>
            <a:ext cx="1663700" cy="660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sz="3200" b="1" dirty="0">
                <a:solidFill>
                  <a:srgbClr val="7030A0"/>
                </a:solidFill>
              </a:rPr>
              <a:t>Δ1</a:t>
            </a:r>
          </a:p>
        </p:txBody>
      </p:sp>
      <p:sp>
        <p:nvSpPr>
          <p:cNvPr id="5" name="Ορθογώνιο 4">
            <a:extLst>
              <a:ext uri="{FF2B5EF4-FFF2-40B4-BE49-F238E27FC236}">
                <a16:creationId xmlns:a16="http://schemas.microsoft.com/office/drawing/2014/main" id="{1656FFAB-1A97-46D4-9093-10D0976ADAA1}"/>
              </a:ext>
            </a:extLst>
          </p:cNvPr>
          <p:cNvSpPr/>
          <p:nvPr/>
        </p:nvSpPr>
        <p:spPr>
          <a:xfrm>
            <a:off x="938012" y="4641850"/>
            <a:ext cx="1663700" cy="660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sz="3200" b="1" dirty="0">
                <a:solidFill>
                  <a:srgbClr val="7030A0"/>
                </a:solidFill>
              </a:rPr>
              <a:t>Ε</a:t>
            </a:r>
          </a:p>
        </p:txBody>
      </p:sp>
      <p:sp>
        <p:nvSpPr>
          <p:cNvPr id="6" name="Ορθογώνιο 5">
            <a:extLst>
              <a:ext uri="{FF2B5EF4-FFF2-40B4-BE49-F238E27FC236}">
                <a16:creationId xmlns:a16="http://schemas.microsoft.com/office/drawing/2014/main" id="{E32BC6C3-D0C5-43E1-BEB4-B581CFE63D20}"/>
              </a:ext>
            </a:extLst>
          </p:cNvPr>
          <p:cNvSpPr/>
          <p:nvPr/>
        </p:nvSpPr>
        <p:spPr>
          <a:xfrm>
            <a:off x="4267200" y="2476500"/>
            <a:ext cx="1693100" cy="660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sz="3200" b="1" dirty="0">
                <a:solidFill>
                  <a:srgbClr val="7030A0"/>
                </a:solidFill>
              </a:rPr>
              <a:t>ΣΤ2</a:t>
            </a:r>
          </a:p>
        </p:txBody>
      </p:sp>
      <p:sp>
        <p:nvSpPr>
          <p:cNvPr id="9" name="Ορθογώνιο 8">
            <a:extLst>
              <a:ext uri="{FF2B5EF4-FFF2-40B4-BE49-F238E27FC236}">
                <a16:creationId xmlns:a16="http://schemas.microsoft.com/office/drawing/2014/main" id="{FF2EAED7-3B8F-491E-8912-79B19A0C9237}"/>
              </a:ext>
            </a:extLst>
          </p:cNvPr>
          <p:cNvSpPr/>
          <p:nvPr/>
        </p:nvSpPr>
        <p:spPr>
          <a:xfrm>
            <a:off x="3232150" y="4660900"/>
            <a:ext cx="1911350" cy="6223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sz="3200" b="1" dirty="0">
                <a:solidFill>
                  <a:srgbClr val="7030A0"/>
                </a:solidFill>
              </a:rPr>
              <a:t>Δ2</a:t>
            </a:r>
          </a:p>
        </p:txBody>
      </p:sp>
      <p:sp>
        <p:nvSpPr>
          <p:cNvPr id="10" name="Ορθογώνιο 9">
            <a:extLst>
              <a:ext uri="{FF2B5EF4-FFF2-40B4-BE49-F238E27FC236}">
                <a16:creationId xmlns:a16="http://schemas.microsoft.com/office/drawing/2014/main" id="{D45F1A39-93CF-4C78-AF68-B5A57C357613}"/>
              </a:ext>
            </a:extLst>
          </p:cNvPr>
          <p:cNvSpPr/>
          <p:nvPr/>
        </p:nvSpPr>
        <p:spPr>
          <a:xfrm>
            <a:off x="5661026" y="4660900"/>
            <a:ext cx="1663700" cy="660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sz="3200" b="1" dirty="0">
                <a:solidFill>
                  <a:srgbClr val="7030A0"/>
                </a:solidFill>
              </a:rPr>
              <a:t>ΣΤ1</a:t>
            </a:r>
          </a:p>
        </p:txBody>
      </p:sp>
      <p:sp>
        <p:nvSpPr>
          <p:cNvPr id="11" name="Ορθογώνιο 10">
            <a:extLst>
              <a:ext uri="{FF2B5EF4-FFF2-40B4-BE49-F238E27FC236}">
                <a16:creationId xmlns:a16="http://schemas.microsoft.com/office/drawing/2014/main" id="{5BDE2A9F-34C8-40E6-9A89-163071A30FE8}"/>
              </a:ext>
            </a:extLst>
          </p:cNvPr>
          <p:cNvSpPr/>
          <p:nvPr/>
        </p:nvSpPr>
        <p:spPr>
          <a:xfrm>
            <a:off x="7758112" y="4660900"/>
            <a:ext cx="1663699" cy="660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sz="3200" b="1" dirty="0">
                <a:solidFill>
                  <a:srgbClr val="7030A0"/>
                </a:solidFill>
              </a:rPr>
              <a:t>Γ1</a:t>
            </a:r>
          </a:p>
        </p:txBody>
      </p:sp>
      <p:sp>
        <p:nvSpPr>
          <p:cNvPr id="12" name="Βέλος: Κάτω 11">
            <a:extLst>
              <a:ext uri="{FF2B5EF4-FFF2-40B4-BE49-F238E27FC236}">
                <a16:creationId xmlns:a16="http://schemas.microsoft.com/office/drawing/2014/main" id="{C16EAFEB-4557-4808-A016-BAC38A89F6A9}"/>
              </a:ext>
            </a:extLst>
          </p:cNvPr>
          <p:cNvSpPr/>
          <p:nvPr/>
        </p:nvSpPr>
        <p:spPr>
          <a:xfrm>
            <a:off x="8966200" y="2616200"/>
            <a:ext cx="455611" cy="1066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Βέλος: Κάτω 12">
            <a:extLst>
              <a:ext uri="{FF2B5EF4-FFF2-40B4-BE49-F238E27FC236}">
                <a16:creationId xmlns:a16="http://schemas.microsoft.com/office/drawing/2014/main" id="{F17FA6B7-736D-48BD-B34E-A0A127E4C568}"/>
              </a:ext>
            </a:extLst>
          </p:cNvPr>
          <p:cNvSpPr/>
          <p:nvPr/>
        </p:nvSpPr>
        <p:spPr>
          <a:xfrm>
            <a:off x="774700" y="2616200"/>
            <a:ext cx="486600" cy="1066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131881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sz="3200" dirty="0"/>
              <a:t>Ενημερωτικές Παιδαγωγικές Συναντήσεις </a:t>
            </a:r>
            <a:br>
              <a:rPr lang="el-GR" sz="3200" dirty="0"/>
            </a:br>
            <a:r>
              <a:rPr lang="el-GR" sz="2000" dirty="0"/>
              <a:t>13:15 – 14:00 (Αμφιθέατρο)</a:t>
            </a:r>
          </a:p>
        </p:txBody>
      </p:sp>
      <p:sp>
        <p:nvSpPr>
          <p:cNvPr id="3" name="2 - Υπότιτλος"/>
          <p:cNvSpPr>
            <a:spLocks noGrp="1"/>
          </p:cNvSpPr>
          <p:nvPr>
            <p:ph type="subTitle"/>
          </p:nvPr>
        </p:nvSpPr>
        <p:spPr>
          <a:xfrm>
            <a:off x="731520" y="301320"/>
            <a:ext cx="8844480" cy="954456"/>
          </a:xfrm>
        </p:spPr>
        <p:txBody>
          <a:bodyPr/>
          <a:lstStyle/>
          <a:p>
            <a:endParaRPr lang="el-GR" sz="2400" dirty="0"/>
          </a:p>
          <a:p>
            <a:endParaRPr lang="el-GR" sz="2400" dirty="0"/>
          </a:p>
          <a:p>
            <a:endParaRPr lang="el-GR" sz="2400" dirty="0"/>
          </a:p>
          <a:p>
            <a:endParaRPr lang="el-GR" sz="2400" dirty="0"/>
          </a:p>
          <a:p>
            <a:endParaRPr lang="el-GR" sz="2400" dirty="0"/>
          </a:p>
          <a:p>
            <a:endParaRPr lang="el-GR" sz="2400" dirty="0"/>
          </a:p>
          <a:p>
            <a:endParaRPr lang="el-GR" sz="2400" dirty="0"/>
          </a:p>
          <a:p>
            <a:endParaRPr lang="el-GR" sz="2400" dirty="0"/>
          </a:p>
          <a:p>
            <a:endParaRPr lang="el-GR" sz="2400" dirty="0"/>
          </a:p>
          <a:p>
            <a:endParaRPr lang="el-GR" sz="2400" dirty="0"/>
          </a:p>
          <a:p>
            <a:endParaRPr lang="el-GR" sz="2400" dirty="0"/>
          </a:p>
          <a:p>
            <a:endParaRPr lang="el-GR" sz="2400" dirty="0"/>
          </a:p>
          <a:p>
            <a:endParaRPr lang="el-GR" sz="2400" dirty="0"/>
          </a:p>
          <a:p>
            <a:endParaRPr lang="el-GR" sz="2400" dirty="0"/>
          </a:p>
          <a:p>
            <a:endParaRPr lang="el-GR" sz="2400" dirty="0"/>
          </a:p>
          <a:p>
            <a:endParaRPr lang="el-GR" sz="2400" dirty="0"/>
          </a:p>
          <a:p>
            <a:endParaRPr lang="el-GR" sz="2400" dirty="0"/>
          </a:p>
          <a:p>
            <a:endParaRPr lang="el-GR" sz="2400" dirty="0"/>
          </a:p>
          <a:p>
            <a:pPr>
              <a:lnSpc>
                <a:spcPct val="150000"/>
              </a:lnSpc>
            </a:pPr>
            <a:endParaRPr lang="el-GR" sz="2400" dirty="0"/>
          </a:p>
          <a:p>
            <a:pPr>
              <a:lnSpc>
                <a:spcPct val="150000"/>
              </a:lnSpc>
            </a:pPr>
            <a:endParaRPr lang="el-GR" sz="2400" dirty="0"/>
          </a:p>
          <a:p>
            <a:pPr>
              <a:lnSpc>
                <a:spcPct val="150000"/>
              </a:lnSpc>
            </a:pPr>
            <a:r>
              <a:rPr lang="el-GR" sz="2400" dirty="0"/>
              <a:t>Τρίτη  14/9  </a:t>
            </a:r>
            <a:r>
              <a:rPr lang="el-GR" sz="2400" dirty="0">
                <a:sym typeface="Wingdings" pitchFamily="2" charset="2"/>
              </a:rPr>
              <a:t> </a:t>
            </a:r>
            <a:r>
              <a:rPr lang="el-GR" sz="2400" dirty="0" err="1">
                <a:sym typeface="Wingdings" pitchFamily="2" charset="2"/>
              </a:rPr>
              <a:t>Λουκοπούλου</a:t>
            </a:r>
            <a:r>
              <a:rPr lang="el-GR" sz="2400" dirty="0">
                <a:sym typeface="Wingdings" pitchFamily="2" charset="2"/>
              </a:rPr>
              <a:t> Αναστασία (Γ2)</a:t>
            </a:r>
          </a:p>
          <a:p>
            <a:pPr>
              <a:lnSpc>
                <a:spcPct val="150000"/>
              </a:lnSpc>
            </a:pPr>
            <a:r>
              <a:rPr lang="el-GR" sz="2400" dirty="0">
                <a:sym typeface="Wingdings" pitchFamily="2" charset="2"/>
              </a:rPr>
              <a:t>Τετάρτη 15/9  </a:t>
            </a:r>
            <a:r>
              <a:rPr lang="el-GR" sz="2400" dirty="0" err="1">
                <a:sym typeface="Wingdings" pitchFamily="2" charset="2"/>
              </a:rPr>
              <a:t>Στασινού</a:t>
            </a:r>
            <a:r>
              <a:rPr lang="el-GR" sz="2400" dirty="0">
                <a:sym typeface="Wingdings" pitchFamily="2" charset="2"/>
              </a:rPr>
              <a:t> Λαμπρινή (</a:t>
            </a:r>
            <a:r>
              <a:rPr lang="el-GR" sz="2400" dirty="0" err="1">
                <a:sym typeface="Wingdings" pitchFamily="2" charset="2"/>
              </a:rPr>
              <a:t>Στ2</a:t>
            </a:r>
            <a:r>
              <a:rPr lang="el-GR" sz="2400" dirty="0">
                <a:sym typeface="Wingdings" pitchFamily="2" charset="2"/>
              </a:rPr>
              <a:t>)</a:t>
            </a:r>
          </a:p>
          <a:p>
            <a:pPr>
              <a:lnSpc>
                <a:spcPct val="150000"/>
              </a:lnSpc>
            </a:pPr>
            <a:r>
              <a:rPr lang="el-GR" sz="2400" dirty="0">
                <a:sym typeface="Wingdings" pitchFamily="2" charset="2"/>
              </a:rPr>
              <a:t>Πέμπτη 16/9  </a:t>
            </a:r>
            <a:r>
              <a:rPr lang="el-GR" sz="2400" dirty="0" err="1">
                <a:sym typeface="Wingdings" pitchFamily="2" charset="2"/>
              </a:rPr>
              <a:t>Μαλικούρτη</a:t>
            </a:r>
            <a:r>
              <a:rPr lang="el-GR" sz="2400" dirty="0">
                <a:sym typeface="Wingdings" pitchFamily="2" charset="2"/>
              </a:rPr>
              <a:t> Μαρίκα (Α)</a:t>
            </a:r>
          </a:p>
          <a:p>
            <a:pPr>
              <a:lnSpc>
                <a:spcPct val="150000"/>
              </a:lnSpc>
            </a:pPr>
            <a:r>
              <a:rPr lang="el-GR" sz="2400" dirty="0">
                <a:sym typeface="Wingdings" pitchFamily="2" charset="2"/>
              </a:rPr>
              <a:t>Παρασκευή 17/9  </a:t>
            </a:r>
            <a:r>
              <a:rPr lang="el-GR" sz="2400" dirty="0" err="1">
                <a:sym typeface="Wingdings" pitchFamily="2" charset="2"/>
              </a:rPr>
              <a:t>Ζαβραδινού</a:t>
            </a:r>
            <a:r>
              <a:rPr lang="el-GR" sz="2400" dirty="0">
                <a:sym typeface="Wingdings" pitchFamily="2" charset="2"/>
              </a:rPr>
              <a:t> Δήμητρα (Β)</a:t>
            </a:r>
          </a:p>
          <a:p>
            <a:pPr>
              <a:lnSpc>
                <a:spcPct val="150000"/>
              </a:lnSpc>
            </a:pPr>
            <a:endParaRPr lang="el-GR" sz="2400" dirty="0">
              <a:sym typeface="Wingdings" pitchFamily="2" charset="2"/>
            </a:endParaRPr>
          </a:p>
          <a:p>
            <a:pPr>
              <a:lnSpc>
                <a:spcPct val="150000"/>
              </a:lnSpc>
            </a:pPr>
            <a:r>
              <a:rPr lang="el-GR" sz="2400" dirty="0">
                <a:sym typeface="Wingdings" pitchFamily="2" charset="2"/>
              </a:rPr>
              <a:t>Δευτέρα 20/9   </a:t>
            </a:r>
            <a:r>
              <a:rPr lang="el-GR" sz="2400" dirty="0" err="1">
                <a:sym typeface="Wingdings" pitchFamily="2" charset="2"/>
              </a:rPr>
              <a:t>Καλικαντής</a:t>
            </a:r>
            <a:r>
              <a:rPr lang="el-GR" sz="2400" dirty="0">
                <a:sym typeface="Wingdings" pitchFamily="2" charset="2"/>
              </a:rPr>
              <a:t> Παναγιώτης (Ε)</a:t>
            </a:r>
          </a:p>
          <a:p>
            <a:pPr>
              <a:lnSpc>
                <a:spcPct val="150000"/>
              </a:lnSpc>
            </a:pPr>
            <a:r>
              <a:rPr lang="el-GR" sz="2400" dirty="0">
                <a:sym typeface="Wingdings" pitchFamily="2" charset="2"/>
              </a:rPr>
              <a:t>Τρίτη 21/9   </a:t>
            </a:r>
            <a:r>
              <a:rPr lang="el-GR" sz="2400" dirty="0" err="1">
                <a:sym typeface="Wingdings" pitchFamily="2" charset="2"/>
              </a:rPr>
              <a:t>Καροπούλου</a:t>
            </a:r>
            <a:r>
              <a:rPr lang="el-GR" sz="2400" dirty="0">
                <a:sym typeface="Wingdings" pitchFamily="2" charset="2"/>
              </a:rPr>
              <a:t> Μαρία (Δ2)</a:t>
            </a:r>
          </a:p>
          <a:p>
            <a:pPr>
              <a:lnSpc>
                <a:spcPct val="150000"/>
              </a:lnSpc>
            </a:pPr>
            <a:r>
              <a:rPr lang="el-GR" sz="2400" dirty="0">
                <a:sym typeface="Wingdings" pitchFamily="2" charset="2"/>
              </a:rPr>
              <a:t>Τετάρτη 22/9  </a:t>
            </a:r>
            <a:r>
              <a:rPr lang="el-GR" sz="2400" dirty="0" err="1">
                <a:sym typeface="Wingdings" pitchFamily="2" charset="2"/>
              </a:rPr>
              <a:t>Νιανιόγλου</a:t>
            </a:r>
            <a:r>
              <a:rPr lang="el-GR" sz="2400" dirty="0">
                <a:sym typeface="Wingdings" pitchFamily="2" charset="2"/>
              </a:rPr>
              <a:t> Γεωργία (Δ1)</a:t>
            </a:r>
          </a:p>
          <a:p>
            <a:pPr>
              <a:lnSpc>
                <a:spcPct val="150000"/>
              </a:lnSpc>
            </a:pPr>
            <a:r>
              <a:rPr lang="el-GR" sz="2400" dirty="0">
                <a:sym typeface="Wingdings" pitchFamily="2" charset="2"/>
              </a:rPr>
              <a:t>Πέμπτη 23/9   </a:t>
            </a:r>
            <a:r>
              <a:rPr lang="el-GR" sz="2400" dirty="0" err="1">
                <a:sym typeface="Wingdings" pitchFamily="2" charset="2"/>
              </a:rPr>
              <a:t>Νάστου</a:t>
            </a:r>
            <a:r>
              <a:rPr lang="el-GR" sz="2400" dirty="0">
                <a:sym typeface="Wingdings" pitchFamily="2" charset="2"/>
              </a:rPr>
              <a:t> Θεοδώρα (Γ1)</a:t>
            </a:r>
          </a:p>
          <a:p>
            <a:pPr>
              <a:lnSpc>
                <a:spcPct val="150000"/>
              </a:lnSpc>
            </a:pPr>
            <a:r>
              <a:rPr lang="el-GR" sz="2400" dirty="0">
                <a:sym typeface="Wingdings" pitchFamily="2" charset="2"/>
              </a:rPr>
              <a:t>Παρασκευή 24/9   </a:t>
            </a:r>
            <a:r>
              <a:rPr lang="el-GR" sz="2400" dirty="0" err="1">
                <a:sym typeface="Wingdings" pitchFamily="2" charset="2"/>
              </a:rPr>
              <a:t>Λιβάς</a:t>
            </a:r>
            <a:r>
              <a:rPr lang="el-GR" sz="2400" dirty="0">
                <a:sym typeface="Wingdings" pitchFamily="2" charset="2"/>
              </a:rPr>
              <a:t> Δημήτριος (</a:t>
            </a:r>
            <a:r>
              <a:rPr lang="el-GR" sz="2400" dirty="0" err="1">
                <a:sym typeface="Wingdings" pitchFamily="2" charset="2"/>
              </a:rPr>
              <a:t>Στ1</a:t>
            </a:r>
            <a:r>
              <a:rPr lang="el-GR" sz="2400" dirty="0">
                <a:sym typeface="Wingdings" pitchFamily="2" charset="2"/>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BB3D0A-50B5-46A1-AC14-AB6795D9B462}"/>
              </a:ext>
            </a:extLst>
          </p:cNvPr>
          <p:cNvSpPr>
            <a:spLocks noGrp="1"/>
          </p:cNvSpPr>
          <p:nvPr>
            <p:ph type="title"/>
          </p:nvPr>
        </p:nvSpPr>
        <p:spPr>
          <a:xfrm>
            <a:off x="504000" y="340509"/>
            <a:ext cx="9072000" cy="351822"/>
          </a:xfrm>
        </p:spPr>
        <p:txBody>
          <a:bodyPr/>
          <a:lstStyle/>
          <a:p>
            <a:pPr algn="ctr"/>
            <a:r>
              <a:rPr lang="el-GR" sz="2800" b="1" dirty="0">
                <a:solidFill>
                  <a:srgbClr val="FF0000"/>
                </a:solidFill>
              </a:rPr>
              <a:t>Λειτουργία του Σχολείου</a:t>
            </a:r>
          </a:p>
        </p:txBody>
      </p:sp>
      <p:sp>
        <p:nvSpPr>
          <p:cNvPr id="3" name="Υπότιτλος 2">
            <a:extLst>
              <a:ext uri="{FF2B5EF4-FFF2-40B4-BE49-F238E27FC236}">
                <a16:creationId xmlns:a16="http://schemas.microsoft.com/office/drawing/2014/main" id="{B6C0B85F-32A7-44D0-8DDC-0775025DC1EB}"/>
              </a:ext>
            </a:extLst>
          </p:cNvPr>
          <p:cNvSpPr>
            <a:spLocks noGrp="1"/>
          </p:cNvSpPr>
          <p:nvPr>
            <p:ph type="subTitle"/>
          </p:nvPr>
        </p:nvSpPr>
        <p:spPr>
          <a:xfrm>
            <a:off x="504000" y="822960"/>
            <a:ext cx="9072000" cy="6609806"/>
          </a:xfrm>
        </p:spPr>
        <p:txBody>
          <a:bodyPr/>
          <a:lstStyle/>
          <a:p>
            <a:r>
              <a:rPr lang="el-GR" sz="2400" dirty="0"/>
              <a:t>Διάγνωση μαθησιακής κατάστασης – Κάλυψη διδακτικών κενών</a:t>
            </a:r>
          </a:p>
          <a:p>
            <a:endParaRPr lang="el-GR" sz="2400" dirty="0"/>
          </a:p>
          <a:p>
            <a:r>
              <a:rPr lang="el-GR" sz="2400" dirty="0">
                <a:solidFill>
                  <a:srgbClr val="C00000"/>
                </a:solidFill>
              </a:rPr>
              <a:t>Διαλείμματα</a:t>
            </a:r>
          </a:p>
          <a:p>
            <a:endParaRPr lang="el-GR" sz="2400" dirty="0">
              <a:solidFill>
                <a:srgbClr val="C00000"/>
              </a:solidFill>
            </a:endParaRPr>
          </a:p>
          <a:p>
            <a:r>
              <a:rPr lang="el-GR" sz="2400" dirty="0"/>
              <a:t>Ασθένεια – Αδιαθεσία μαθητή/</a:t>
            </a:r>
            <a:r>
              <a:rPr lang="el-GR" sz="2400" dirty="0" err="1"/>
              <a:t>τριας</a:t>
            </a:r>
            <a:endParaRPr lang="el-GR" sz="2400" dirty="0"/>
          </a:p>
          <a:p>
            <a:endParaRPr lang="el-GR" sz="2400" dirty="0"/>
          </a:p>
          <a:p>
            <a:r>
              <a:rPr lang="el-GR" sz="2400" dirty="0" err="1">
                <a:solidFill>
                  <a:srgbClr val="C00000"/>
                </a:solidFill>
              </a:rPr>
              <a:t>Επικαιροποίηση</a:t>
            </a:r>
            <a:r>
              <a:rPr lang="el-GR" sz="2400" dirty="0">
                <a:solidFill>
                  <a:srgbClr val="C00000"/>
                </a:solidFill>
              </a:rPr>
              <a:t> στοιχείων επικοινωνίας</a:t>
            </a:r>
          </a:p>
          <a:p>
            <a:endParaRPr lang="el-GR" sz="2400" dirty="0">
              <a:solidFill>
                <a:srgbClr val="C00000"/>
              </a:solidFill>
            </a:endParaRPr>
          </a:p>
          <a:p>
            <a:r>
              <a:rPr lang="el-GR" sz="2400" dirty="0"/>
              <a:t>Απαλλαγή από ενεργό συμμετοχή σε μαθήματα</a:t>
            </a:r>
          </a:p>
          <a:p>
            <a:endParaRPr lang="el-GR" sz="2400" dirty="0"/>
          </a:p>
          <a:p>
            <a:r>
              <a:rPr lang="el-GR" sz="2400" dirty="0">
                <a:solidFill>
                  <a:srgbClr val="C00000"/>
                </a:solidFill>
              </a:rPr>
              <a:t>Λειτουργία Ολοήμερου</a:t>
            </a:r>
          </a:p>
          <a:p>
            <a:endParaRPr lang="el-GR" sz="2400" dirty="0">
              <a:solidFill>
                <a:srgbClr val="C00000"/>
              </a:solidFill>
            </a:endParaRPr>
          </a:p>
          <a:p>
            <a:r>
              <a:rPr lang="el-GR" sz="2400" dirty="0"/>
              <a:t>Παιδαγωγικές συναντήσεις και ενημέρωση</a:t>
            </a:r>
          </a:p>
          <a:p>
            <a:endParaRPr lang="el-GR" sz="2400" dirty="0"/>
          </a:p>
          <a:p>
            <a:r>
              <a:rPr lang="el-GR" sz="2400" dirty="0">
                <a:solidFill>
                  <a:srgbClr val="C00000"/>
                </a:solidFill>
              </a:rPr>
              <a:t>Διοργάνωση εκδρομών και εκπαιδευτικών επισκέψεων</a:t>
            </a:r>
          </a:p>
          <a:p>
            <a:endParaRPr lang="el-GR" sz="2400" dirty="0">
              <a:solidFill>
                <a:srgbClr val="C00000"/>
              </a:solidFill>
            </a:endParaRPr>
          </a:p>
          <a:p>
            <a:r>
              <a:rPr lang="el-GR" sz="2400" dirty="0"/>
              <a:t>Χρήση κινητών τηλεφώνων</a:t>
            </a:r>
          </a:p>
          <a:p>
            <a:endParaRPr lang="el-GR" sz="2400" dirty="0"/>
          </a:p>
          <a:p>
            <a:r>
              <a:rPr lang="el-GR" sz="2400" dirty="0">
                <a:solidFill>
                  <a:srgbClr val="C00000"/>
                </a:solidFill>
              </a:rPr>
              <a:t>Δημιουργία αίθουσας αναψυχής και προβολών</a:t>
            </a:r>
          </a:p>
          <a:p>
            <a:endParaRPr lang="el-GR" sz="2400" dirty="0">
              <a:solidFill>
                <a:srgbClr val="C00000"/>
              </a:solidFill>
            </a:endParaRPr>
          </a:p>
        </p:txBody>
      </p:sp>
    </p:spTree>
    <p:extLst>
      <p:ext uri="{BB962C8B-B14F-4D97-AF65-F5344CB8AC3E}">
        <p14:creationId xmlns:p14="http://schemas.microsoft.com/office/powerpoint/2010/main" val="9095775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723</TotalTime>
  <Words>1971</Words>
  <Application>Microsoft Office PowerPoint</Application>
  <PresentationFormat>Προσαρμογή</PresentationFormat>
  <Paragraphs>207</Paragraphs>
  <Slides>26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26</vt:i4>
      </vt:variant>
    </vt:vector>
  </HeadingPairs>
  <TitlesOfParts>
    <vt:vector size="30" baseType="lpstr">
      <vt:lpstr>Arial</vt:lpstr>
      <vt:lpstr>Symbol</vt:lpstr>
      <vt:lpstr>Wingdings</vt:lpstr>
      <vt:lpstr>Office Theme</vt:lpstr>
      <vt:lpstr>39ο ΔΗΜΟΤΙΚΟ ΣΧΟΛΕΙΟ ΠΕΡΙΣΤΕΡΙΟΥ</vt:lpstr>
      <vt:lpstr>Δευτέρα 13/9/2021</vt:lpstr>
      <vt:lpstr>Προσέλευση - Αποχώρηση</vt:lpstr>
      <vt:lpstr>    39ο Δημοτικό Σχολείο Περιστερίου Διδακτικό Προσωπικό</vt:lpstr>
      <vt:lpstr>Διδακτικό Προσωπικό</vt:lpstr>
      <vt:lpstr>1ος Όροφος</vt:lpstr>
      <vt:lpstr>2ος Όροφος</vt:lpstr>
      <vt:lpstr>Ενημερωτικές Παιδαγωγικές Συναντήσεις  13:15 – 14:00 (Αμφιθέατρο)</vt:lpstr>
      <vt:lpstr>Λειτουργία του Σχολείου</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subject/>
  <dc:creator/>
  <dc:description/>
  <cp:lastModifiedBy>User</cp:lastModifiedBy>
  <cp:revision>183</cp:revision>
  <dcterms:created xsi:type="dcterms:W3CDTF">2021-08-23T20:13:02Z</dcterms:created>
  <dcterms:modified xsi:type="dcterms:W3CDTF">2021-09-12T15:16:07Z</dcterms:modified>
  <dc:language>el-GR</dc:language>
</cp:coreProperties>
</file>